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446" r:id="rId4"/>
    <p:sldId id="371" r:id="rId5"/>
    <p:sldId id="470" r:id="rId6"/>
    <p:sldId id="472" r:id="rId7"/>
    <p:sldId id="473" r:id="rId8"/>
    <p:sldId id="474" r:id="rId9"/>
    <p:sldId id="444" r:id="rId10"/>
    <p:sldId id="492" r:id="rId11"/>
    <p:sldId id="476" r:id="rId12"/>
    <p:sldId id="506" r:id="rId13"/>
    <p:sldId id="441" r:id="rId14"/>
    <p:sldId id="477" r:id="rId15"/>
    <p:sldId id="478" r:id="rId16"/>
    <p:sldId id="479" r:id="rId17"/>
    <p:sldId id="484" r:id="rId18"/>
    <p:sldId id="481" r:id="rId19"/>
    <p:sldId id="491" r:id="rId20"/>
    <p:sldId id="493" r:id="rId21"/>
    <p:sldId id="483" r:id="rId22"/>
    <p:sldId id="480" r:id="rId23"/>
    <p:sldId id="482" r:id="rId24"/>
    <p:sldId id="494" r:id="rId25"/>
    <p:sldId id="485" r:id="rId26"/>
    <p:sldId id="486" r:id="rId27"/>
    <p:sldId id="487" r:id="rId28"/>
    <p:sldId id="490" r:id="rId29"/>
    <p:sldId id="489" r:id="rId30"/>
    <p:sldId id="495" r:id="rId31"/>
    <p:sldId id="496" r:id="rId32"/>
    <p:sldId id="497" r:id="rId33"/>
    <p:sldId id="498" r:id="rId34"/>
    <p:sldId id="499" r:id="rId35"/>
    <p:sldId id="488" r:id="rId36"/>
    <p:sldId id="445" r:id="rId37"/>
    <p:sldId id="502" r:id="rId38"/>
    <p:sldId id="500" r:id="rId39"/>
    <p:sldId id="456" r:id="rId40"/>
    <p:sldId id="504" r:id="rId41"/>
    <p:sldId id="503" r:id="rId42"/>
    <p:sldId id="460" r:id="rId43"/>
    <p:sldId id="265" r:id="rId44"/>
  </p:sldIdLst>
  <p:sldSz cx="1219835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F9CB"/>
    <a:srgbClr val="80C417"/>
    <a:srgbClr val="D1F49E"/>
    <a:srgbClr val="8BAB00"/>
    <a:srgbClr val="94C894"/>
    <a:srgbClr val="5F5F5F"/>
    <a:srgbClr val="FF8500"/>
    <a:srgbClr val="9BD10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301" autoAdjust="0"/>
  </p:normalViewPr>
  <p:slideViewPr>
    <p:cSldViewPr>
      <p:cViewPr varScale="1">
        <p:scale>
          <a:sx n="69" d="100"/>
          <a:sy n="69" d="100"/>
        </p:scale>
        <p:origin x="612" y="66"/>
      </p:cViewPr>
      <p:guideLst>
        <p:guide orient="horz" pos="2160"/>
        <p:guide pos="38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540"/>
    </p:cViewPr>
  </p:sorterViewPr>
  <p:notesViewPr>
    <p:cSldViewPr>
      <p:cViewPr varScale="1">
        <p:scale>
          <a:sx n="58" d="100"/>
          <a:sy n="58" d="100"/>
        </p:scale>
        <p:origin x="-258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1FA4A9-E77B-4099-8BFC-B79052F0738C}" type="doc">
      <dgm:prSet loTypeId="urn:microsoft.com/office/officeart/2005/8/layout/hierarchy2" loCatId="hierarchy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9A6F133B-BAB5-4A6E-BBAF-54C1649D3065}">
      <dgm:prSet phldrT="[文本]" custT="1"/>
      <dgm:spPr/>
      <dgm:t>
        <a:bodyPr lIns="72000" rIns="72000"/>
        <a:lstStyle/>
        <a:p>
          <a:pPr>
            <a:lnSpc>
              <a:spcPts val="3200"/>
            </a:lnSpc>
            <a:spcBef>
              <a:spcPts val="0"/>
            </a:spcBef>
            <a:spcAft>
              <a:spcPts val="0"/>
            </a:spcAft>
          </a:pPr>
          <a:r>
            <a: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查资料的常见困境</a:t>
          </a:r>
          <a:endParaRPr lang="zh-CN" altLang="en-US" sz="2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E8F24AC-6E38-4AEC-8E56-628DF20BF473}" type="parTrans" cxnId="{BEE43AC0-48CD-45C3-AD22-FA1C426BD10D}">
      <dgm:prSet/>
      <dgm:spPr/>
      <dgm:t>
        <a:bodyPr/>
        <a:lstStyle/>
        <a:p>
          <a:pPr>
            <a:lnSpc>
              <a:spcPts val="3200"/>
            </a:lnSpc>
            <a:spcBef>
              <a:spcPts val="0"/>
            </a:spcBef>
            <a:spcAft>
              <a:spcPts val="0"/>
            </a:spcAft>
          </a:pPr>
          <a:endParaRPr lang="zh-CN" altLang="en-US" sz="2400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20D99A-C67E-4020-97EC-097B7D0CF114}" type="sibTrans" cxnId="{BEE43AC0-48CD-45C3-AD22-FA1C426BD10D}">
      <dgm:prSet/>
      <dgm:spPr/>
      <dgm:t>
        <a:bodyPr/>
        <a:lstStyle/>
        <a:p>
          <a:pPr>
            <a:lnSpc>
              <a:spcPts val="3200"/>
            </a:lnSpc>
            <a:spcBef>
              <a:spcPts val="0"/>
            </a:spcBef>
            <a:spcAft>
              <a:spcPts val="0"/>
            </a:spcAft>
          </a:pPr>
          <a:endParaRPr lang="zh-CN" altLang="en-US" sz="2400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AD60B4-2C51-4B4B-B72F-220920DEEBA8}">
      <dgm:prSet phldrT="[文本]" custT="1"/>
      <dgm:spPr/>
      <dgm:t>
        <a:bodyPr/>
        <a:lstStyle/>
        <a:p>
          <a:pPr>
            <a:lnSpc>
              <a:spcPts val="3200"/>
            </a:lnSpc>
            <a:spcBef>
              <a:spcPts val="0"/>
            </a:spcBef>
            <a:spcAft>
              <a:spcPts val="0"/>
            </a:spcAft>
          </a:pPr>
          <a:r>
            <a: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不知道怎么查？查不全，查不准</a:t>
          </a:r>
          <a:endParaRPr lang="zh-CN" altLang="en-US" sz="2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F19059-17D8-424F-B7A4-7FF9B89F21D3}" type="parTrans" cxnId="{75657FFA-373D-46BE-B68A-8D6F6CE9D64D}">
      <dgm:prSet custT="1"/>
      <dgm:spPr/>
      <dgm:t>
        <a:bodyPr/>
        <a:lstStyle/>
        <a:p>
          <a:pPr>
            <a:lnSpc>
              <a:spcPts val="3200"/>
            </a:lnSpc>
            <a:spcBef>
              <a:spcPts val="0"/>
            </a:spcBef>
            <a:spcAft>
              <a:spcPts val="0"/>
            </a:spcAft>
          </a:pPr>
          <a:endParaRPr lang="zh-CN" altLang="en-US" sz="2400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169FB2-B062-49EA-855F-F5AE716BEB38}" type="sibTrans" cxnId="{75657FFA-373D-46BE-B68A-8D6F6CE9D64D}">
      <dgm:prSet/>
      <dgm:spPr/>
      <dgm:t>
        <a:bodyPr/>
        <a:lstStyle/>
        <a:p>
          <a:pPr>
            <a:lnSpc>
              <a:spcPts val="3200"/>
            </a:lnSpc>
            <a:spcBef>
              <a:spcPts val="0"/>
            </a:spcBef>
            <a:spcAft>
              <a:spcPts val="0"/>
            </a:spcAft>
          </a:pPr>
          <a:endParaRPr lang="zh-CN" altLang="en-US" sz="2400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41EBAA-7D10-41E2-A82C-34D53177F5E8}">
      <dgm:prSet phldrT="[文本]" custT="1"/>
      <dgm:spPr/>
      <dgm:t>
        <a:bodyPr/>
        <a:lstStyle/>
        <a:p>
          <a:pPr>
            <a:lnSpc>
              <a:spcPts val="3200"/>
            </a:lnSpc>
            <a:spcBef>
              <a:spcPts val="0"/>
            </a:spcBef>
            <a:spcAft>
              <a:spcPts val="0"/>
            </a:spcAft>
          </a:pPr>
          <a:r>
            <a: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提高检索能力</a:t>
          </a:r>
          <a:endParaRPr lang="zh-CN" altLang="en-US" sz="2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BD3A0C-E989-41BB-88E6-9E671A690587}" type="parTrans" cxnId="{CDAE4BE8-3FFB-473A-AC09-1959A700CBF7}">
      <dgm:prSet custT="1"/>
      <dgm:spPr/>
      <dgm:t>
        <a:bodyPr/>
        <a:lstStyle/>
        <a:p>
          <a:pPr>
            <a:lnSpc>
              <a:spcPts val="3200"/>
            </a:lnSpc>
            <a:spcBef>
              <a:spcPts val="0"/>
            </a:spcBef>
            <a:spcAft>
              <a:spcPts val="0"/>
            </a:spcAft>
          </a:pPr>
          <a:endParaRPr lang="zh-CN" altLang="en-US" sz="2400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A980F7-306C-45F7-8615-28CC0992747C}" type="sibTrans" cxnId="{CDAE4BE8-3FFB-473A-AC09-1959A700CBF7}">
      <dgm:prSet/>
      <dgm:spPr/>
      <dgm:t>
        <a:bodyPr/>
        <a:lstStyle/>
        <a:p>
          <a:pPr>
            <a:lnSpc>
              <a:spcPts val="3200"/>
            </a:lnSpc>
            <a:spcBef>
              <a:spcPts val="0"/>
            </a:spcBef>
            <a:spcAft>
              <a:spcPts val="0"/>
            </a:spcAft>
          </a:pPr>
          <a:endParaRPr lang="zh-CN" altLang="en-US" sz="2400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15F707-FC37-4CBE-BCE5-14B155C3086D}">
      <dgm:prSet phldrT="[文本]" custT="1"/>
      <dgm:spPr/>
      <dgm:t>
        <a:bodyPr/>
        <a:lstStyle/>
        <a:p>
          <a:pPr>
            <a:lnSpc>
              <a:spcPts val="3200"/>
            </a:lnSpc>
            <a:spcBef>
              <a:spcPts val="0"/>
            </a:spcBef>
            <a:spcAft>
              <a:spcPts val="0"/>
            </a:spcAft>
          </a:pPr>
          <a:r>
            <a: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相关文献太多，读不过来</a:t>
          </a:r>
          <a:endParaRPr lang="zh-CN" altLang="en-US" sz="2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22AD8F-E23B-4978-9636-C1B047F6168B}" type="parTrans" cxnId="{154CC4E1-F0E6-483A-9BC9-89D62ECE1FD5}">
      <dgm:prSet custT="1"/>
      <dgm:spPr/>
      <dgm:t>
        <a:bodyPr/>
        <a:lstStyle/>
        <a:p>
          <a:pPr>
            <a:lnSpc>
              <a:spcPts val="3200"/>
            </a:lnSpc>
            <a:spcBef>
              <a:spcPts val="0"/>
            </a:spcBef>
            <a:spcAft>
              <a:spcPts val="0"/>
            </a:spcAft>
          </a:pPr>
          <a:endParaRPr lang="zh-CN" altLang="en-US" sz="2400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F320253-66BF-45D1-BAED-03BF46AEEE52}" type="sibTrans" cxnId="{154CC4E1-F0E6-483A-9BC9-89D62ECE1FD5}">
      <dgm:prSet/>
      <dgm:spPr/>
      <dgm:t>
        <a:bodyPr/>
        <a:lstStyle/>
        <a:p>
          <a:pPr>
            <a:lnSpc>
              <a:spcPts val="3200"/>
            </a:lnSpc>
            <a:spcBef>
              <a:spcPts val="0"/>
            </a:spcBef>
            <a:spcAft>
              <a:spcPts val="0"/>
            </a:spcAft>
          </a:pPr>
          <a:endParaRPr lang="zh-CN" altLang="en-US" sz="2400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C2DD46C-9A4E-440A-82A9-1E54D20CB0AB}">
      <dgm:prSet phldrT="[文本]" custT="1"/>
      <dgm:spPr/>
      <dgm:t>
        <a:bodyPr/>
        <a:lstStyle/>
        <a:p>
          <a:pPr>
            <a:lnSpc>
              <a:spcPts val="3200"/>
            </a:lnSpc>
            <a:spcBef>
              <a:spcPts val="0"/>
            </a:spcBef>
            <a:spcAft>
              <a:spcPts val="0"/>
            </a:spcAft>
          </a:pPr>
          <a:r>
            <a: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提高文献分析能力</a:t>
          </a:r>
          <a:endParaRPr lang="zh-CN" altLang="en-US" sz="2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E33002-66F4-445E-B677-21EAE1716C40}" type="parTrans" cxnId="{1054CA38-9077-4B96-971D-709EC85DEECF}">
      <dgm:prSet custT="1"/>
      <dgm:spPr/>
      <dgm:t>
        <a:bodyPr/>
        <a:lstStyle/>
        <a:p>
          <a:pPr>
            <a:lnSpc>
              <a:spcPts val="3200"/>
            </a:lnSpc>
            <a:spcBef>
              <a:spcPts val="0"/>
            </a:spcBef>
            <a:spcAft>
              <a:spcPts val="0"/>
            </a:spcAft>
          </a:pPr>
          <a:endParaRPr lang="zh-CN" altLang="en-US" sz="2400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1630F6-CCB8-45CD-B61C-F65D9CBF4358}" type="sibTrans" cxnId="{1054CA38-9077-4B96-971D-709EC85DEECF}">
      <dgm:prSet/>
      <dgm:spPr/>
      <dgm:t>
        <a:bodyPr/>
        <a:lstStyle/>
        <a:p>
          <a:pPr>
            <a:lnSpc>
              <a:spcPts val="3200"/>
            </a:lnSpc>
            <a:spcBef>
              <a:spcPts val="0"/>
            </a:spcBef>
            <a:spcAft>
              <a:spcPts val="0"/>
            </a:spcAft>
          </a:pPr>
          <a:endParaRPr lang="zh-CN" altLang="en-US" sz="2400" b="1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12E14F-6014-4890-8C4B-64E2697CD220}" type="pres">
      <dgm:prSet presAssocID="{051FA4A9-E77B-4099-8BFC-B79052F0738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E8C9A1A-053C-43C1-96DE-C847AF237201}" type="pres">
      <dgm:prSet presAssocID="{9A6F133B-BAB5-4A6E-BBAF-54C1649D3065}" presName="root1" presStyleCnt="0"/>
      <dgm:spPr/>
      <dgm:t>
        <a:bodyPr/>
        <a:lstStyle/>
        <a:p>
          <a:endParaRPr lang="zh-CN" altLang="en-US"/>
        </a:p>
      </dgm:t>
    </dgm:pt>
    <dgm:pt modelId="{A8780C4D-1D02-4928-9E8C-F2ABD4A1412F}" type="pres">
      <dgm:prSet presAssocID="{9A6F133B-BAB5-4A6E-BBAF-54C1649D3065}" presName="LevelOneTextNode" presStyleLbl="node0" presStyleIdx="0" presStyleCnt="1" custScaleX="29647" custScaleY="35726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8D61F38-0AF7-429A-B066-AD193366C386}" type="pres">
      <dgm:prSet presAssocID="{9A6F133B-BAB5-4A6E-BBAF-54C1649D3065}" presName="level2hierChild" presStyleCnt="0"/>
      <dgm:spPr/>
      <dgm:t>
        <a:bodyPr/>
        <a:lstStyle/>
        <a:p>
          <a:endParaRPr lang="zh-CN" altLang="en-US"/>
        </a:p>
      </dgm:t>
    </dgm:pt>
    <dgm:pt modelId="{95898944-8E02-4182-A539-D2697981E341}" type="pres">
      <dgm:prSet presAssocID="{3EF19059-17D8-424F-B7A4-7FF9B89F21D3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CA242C6-ABBE-40EC-A11D-E303D551FB6A}" type="pres">
      <dgm:prSet presAssocID="{3EF19059-17D8-424F-B7A4-7FF9B89F21D3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ABBD4637-1415-44DF-8D51-577E6F3D989C}" type="pres">
      <dgm:prSet presAssocID="{A4AD60B4-2C51-4B4B-B72F-220920DEEBA8}" presName="root2" presStyleCnt="0"/>
      <dgm:spPr/>
      <dgm:t>
        <a:bodyPr/>
        <a:lstStyle/>
        <a:p>
          <a:endParaRPr lang="zh-CN" altLang="en-US"/>
        </a:p>
      </dgm:t>
    </dgm:pt>
    <dgm:pt modelId="{79D4CAF7-4E11-4B27-B6AD-43134158E4BC}" type="pres">
      <dgm:prSet presAssocID="{A4AD60B4-2C51-4B4B-B72F-220920DEEBA8}" presName="LevelTwoTextNode" presStyleLbl="node2" presStyleIdx="0" presStyleCnt="2" custScaleX="109570" custScaleY="113059" custLinFactNeighborX="-7058" custLinFactNeighborY="-643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9A244B1-6F0D-4976-8E9A-DD72F2EBD3DC}" type="pres">
      <dgm:prSet presAssocID="{A4AD60B4-2C51-4B4B-B72F-220920DEEBA8}" presName="level3hierChild" presStyleCnt="0"/>
      <dgm:spPr/>
      <dgm:t>
        <a:bodyPr/>
        <a:lstStyle/>
        <a:p>
          <a:endParaRPr lang="zh-CN" altLang="en-US"/>
        </a:p>
      </dgm:t>
    </dgm:pt>
    <dgm:pt modelId="{E88625A9-D320-4EBF-94A9-A0A9E5ABDF0A}" type="pres">
      <dgm:prSet presAssocID="{32BD3A0C-E989-41BB-88E6-9E671A690587}" presName="conn2-1" presStyleLbl="parChTrans1D3" presStyleIdx="0" presStyleCnt="2"/>
      <dgm:spPr/>
      <dgm:t>
        <a:bodyPr/>
        <a:lstStyle/>
        <a:p>
          <a:endParaRPr lang="zh-CN" altLang="en-US"/>
        </a:p>
      </dgm:t>
    </dgm:pt>
    <dgm:pt modelId="{3DA335B5-E817-4C0E-8419-A53BD512FAE8}" type="pres">
      <dgm:prSet presAssocID="{32BD3A0C-E989-41BB-88E6-9E671A690587}" presName="connTx" presStyleLbl="parChTrans1D3" presStyleIdx="0" presStyleCnt="2"/>
      <dgm:spPr/>
      <dgm:t>
        <a:bodyPr/>
        <a:lstStyle/>
        <a:p>
          <a:endParaRPr lang="zh-CN" altLang="en-US"/>
        </a:p>
      </dgm:t>
    </dgm:pt>
    <dgm:pt modelId="{0FC57D58-C792-4C17-8FEF-B16C3D43E8D3}" type="pres">
      <dgm:prSet presAssocID="{F741EBAA-7D10-41E2-A82C-34D53177F5E8}" presName="root2" presStyleCnt="0"/>
      <dgm:spPr/>
      <dgm:t>
        <a:bodyPr/>
        <a:lstStyle/>
        <a:p>
          <a:endParaRPr lang="zh-CN" altLang="en-US"/>
        </a:p>
      </dgm:t>
    </dgm:pt>
    <dgm:pt modelId="{6E63BEF5-DB87-46E2-8B86-35E600722090}" type="pres">
      <dgm:prSet presAssocID="{F741EBAA-7D10-41E2-A82C-34D53177F5E8}" presName="LevelTwoTextNode" presStyleLbl="node3" presStyleIdx="0" presStyleCnt="2" custScaleX="112820" custScaleY="112701" custLinFactNeighborX="-12453" custLinFactNeighborY="-647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A6D3BBB-FAD6-417D-8BBD-AC1D3C1974AD}" type="pres">
      <dgm:prSet presAssocID="{F741EBAA-7D10-41E2-A82C-34D53177F5E8}" presName="level3hierChild" presStyleCnt="0"/>
      <dgm:spPr/>
      <dgm:t>
        <a:bodyPr/>
        <a:lstStyle/>
        <a:p>
          <a:endParaRPr lang="zh-CN" altLang="en-US"/>
        </a:p>
      </dgm:t>
    </dgm:pt>
    <dgm:pt modelId="{F4E4B7CA-2EC9-4EC3-AC95-3DBE241E401E}" type="pres">
      <dgm:prSet presAssocID="{5422AD8F-E23B-4978-9636-C1B047F6168B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4581791D-218E-4FD5-84A4-C385792BCAAA}" type="pres">
      <dgm:prSet presAssocID="{5422AD8F-E23B-4978-9636-C1B047F6168B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F3F69134-60AF-453B-806A-9DEA526FB0B2}" type="pres">
      <dgm:prSet presAssocID="{1115F707-FC37-4CBE-BCE5-14B155C3086D}" presName="root2" presStyleCnt="0"/>
      <dgm:spPr/>
      <dgm:t>
        <a:bodyPr/>
        <a:lstStyle/>
        <a:p>
          <a:endParaRPr lang="zh-CN" altLang="en-US"/>
        </a:p>
      </dgm:t>
    </dgm:pt>
    <dgm:pt modelId="{CAC8A984-70C0-4290-AEF8-AA375ED60F24}" type="pres">
      <dgm:prSet presAssocID="{1115F707-FC37-4CBE-BCE5-14B155C3086D}" presName="LevelTwoTextNode" presStyleLbl="node2" presStyleIdx="1" presStyleCnt="2" custScaleX="109570" custScaleY="113059" custLinFactNeighborX="-7058" custLinFactNeighborY="708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4320A1-ED83-4847-89FD-5CA70921C673}" type="pres">
      <dgm:prSet presAssocID="{1115F707-FC37-4CBE-BCE5-14B155C3086D}" presName="level3hierChild" presStyleCnt="0"/>
      <dgm:spPr/>
      <dgm:t>
        <a:bodyPr/>
        <a:lstStyle/>
        <a:p>
          <a:endParaRPr lang="zh-CN" altLang="en-US"/>
        </a:p>
      </dgm:t>
    </dgm:pt>
    <dgm:pt modelId="{7BDC3518-5957-4166-97DA-1CB3C566B19F}" type="pres">
      <dgm:prSet presAssocID="{D7E33002-66F4-445E-B677-21EAE1716C40}" presName="conn2-1" presStyleLbl="parChTrans1D3" presStyleIdx="1" presStyleCnt="2"/>
      <dgm:spPr/>
      <dgm:t>
        <a:bodyPr/>
        <a:lstStyle/>
        <a:p>
          <a:endParaRPr lang="zh-CN" altLang="en-US"/>
        </a:p>
      </dgm:t>
    </dgm:pt>
    <dgm:pt modelId="{DB958225-9410-47E1-9E5E-D7313C9252EF}" type="pres">
      <dgm:prSet presAssocID="{D7E33002-66F4-445E-B677-21EAE1716C40}" presName="connTx" presStyleLbl="parChTrans1D3" presStyleIdx="1" presStyleCnt="2"/>
      <dgm:spPr/>
      <dgm:t>
        <a:bodyPr/>
        <a:lstStyle/>
        <a:p>
          <a:endParaRPr lang="zh-CN" altLang="en-US"/>
        </a:p>
      </dgm:t>
    </dgm:pt>
    <dgm:pt modelId="{A31C8BE0-9B4B-41A4-A65B-5EDC1FA7DFFF}" type="pres">
      <dgm:prSet presAssocID="{0C2DD46C-9A4E-440A-82A9-1E54D20CB0AB}" presName="root2" presStyleCnt="0"/>
      <dgm:spPr/>
      <dgm:t>
        <a:bodyPr/>
        <a:lstStyle/>
        <a:p>
          <a:endParaRPr lang="zh-CN" altLang="en-US"/>
        </a:p>
      </dgm:t>
    </dgm:pt>
    <dgm:pt modelId="{28002E28-3BC7-4CEC-9A24-E94A75A06D91}" type="pres">
      <dgm:prSet presAssocID="{0C2DD46C-9A4E-440A-82A9-1E54D20CB0AB}" presName="LevelTwoTextNode" presStyleLbl="node3" presStyleIdx="1" presStyleCnt="2" custScaleX="112599" custScaleY="112701" custLinFactNeighborX="-9319" custLinFactNeighborY="706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7392009-7B29-42AA-A7BF-FF1863E42772}" type="pres">
      <dgm:prSet presAssocID="{0C2DD46C-9A4E-440A-82A9-1E54D20CB0AB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4E100B9C-4736-4977-BC82-A9C5DCC34424}" type="presOf" srcId="{0C2DD46C-9A4E-440A-82A9-1E54D20CB0AB}" destId="{28002E28-3BC7-4CEC-9A24-E94A75A06D91}" srcOrd="0" destOrd="0" presId="urn:microsoft.com/office/officeart/2005/8/layout/hierarchy2"/>
    <dgm:cxn modelId="{B63B5946-D34C-40D8-9562-2B97ADAF4A64}" type="presOf" srcId="{9A6F133B-BAB5-4A6E-BBAF-54C1649D3065}" destId="{A8780C4D-1D02-4928-9E8C-F2ABD4A1412F}" srcOrd="0" destOrd="0" presId="urn:microsoft.com/office/officeart/2005/8/layout/hierarchy2"/>
    <dgm:cxn modelId="{FCE73D11-B8F3-40DC-A943-9E046E65F46B}" type="presOf" srcId="{A4AD60B4-2C51-4B4B-B72F-220920DEEBA8}" destId="{79D4CAF7-4E11-4B27-B6AD-43134158E4BC}" srcOrd="0" destOrd="0" presId="urn:microsoft.com/office/officeart/2005/8/layout/hierarchy2"/>
    <dgm:cxn modelId="{58A80634-09A1-4AA0-80CE-101FEF5AD9B0}" type="presOf" srcId="{D7E33002-66F4-445E-B677-21EAE1716C40}" destId="{DB958225-9410-47E1-9E5E-D7313C9252EF}" srcOrd="1" destOrd="0" presId="urn:microsoft.com/office/officeart/2005/8/layout/hierarchy2"/>
    <dgm:cxn modelId="{154CC4E1-F0E6-483A-9BC9-89D62ECE1FD5}" srcId="{9A6F133B-BAB5-4A6E-BBAF-54C1649D3065}" destId="{1115F707-FC37-4CBE-BCE5-14B155C3086D}" srcOrd="1" destOrd="0" parTransId="{5422AD8F-E23B-4978-9636-C1B047F6168B}" sibTransId="{0F320253-66BF-45D1-BAED-03BF46AEEE52}"/>
    <dgm:cxn modelId="{D0937987-C61D-49C6-860A-561E3370951D}" type="presOf" srcId="{5422AD8F-E23B-4978-9636-C1B047F6168B}" destId="{4581791D-218E-4FD5-84A4-C385792BCAAA}" srcOrd="1" destOrd="0" presId="urn:microsoft.com/office/officeart/2005/8/layout/hierarchy2"/>
    <dgm:cxn modelId="{6C229C9F-3617-442C-BC93-972167B6D969}" type="presOf" srcId="{D7E33002-66F4-445E-B677-21EAE1716C40}" destId="{7BDC3518-5957-4166-97DA-1CB3C566B19F}" srcOrd="0" destOrd="0" presId="urn:microsoft.com/office/officeart/2005/8/layout/hierarchy2"/>
    <dgm:cxn modelId="{75657FFA-373D-46BE-B68A-8D6F6CE9D64D}" srcId="{9A6F133B-BAB5-4A6E-BBAF-54C1649D3065}" destId="{A4AD60B4-2C51-4B4B-B72F-220920DEEBA8}" srcOrd="0" destOrd="0" parTransId="{3EF19059-17D8-424F-B7A4-7FF9B89F21D3}" sibTransId="{D2169FB2-B062-49EA-855F-F5AE716BEB38}"/>
    <dgm:cxn modelId="{CC5F276C-8B52-441F-8D7B-E61776DC2B08}" type="presOf" srcId="{32BD3A0C-E989-41BB-88E6-9E671A690587}" destId="{3DA335B5-E817-4C0E-8419-A53BD512FAE8}" srcOrd="1" destOrd="0" presId="urn:microsoft.com/office/officeart/2005/8/layout/hierarchy2"/>
    <dgm:cxn modelId="{64228E1C-0B34-4BE9-80A2-105106049B65}" type="presOf" srcId="{F741EBAA-7D10-41E2-A82C-34D53177F5E8}" destId="{6E63BEF5-DB87-46E2-8B86-35E600722090}" srcOrd="0" destOrd="0" presId="urn:microsoft.com/office/officeart/2005/8/layout/hierarchy2"/>
    <dgm:cxn modelId="{BEE43AC0-48CD-45C3-AD22-FA1C426BD10D}" srcId="{051FA4A9-E77B-4099-8BFC-B79052F0738C}" destId="{9A6F133B-BAB5-4A6E-BBAF-54C1649D3065}" srcOrd="0" destOrd="0" parTransId="{9E8F24AC-6E38-4AEC-8E56-628DF20BF473}" sibTransId="{0020D99A-C67E-4020-97EC-097B7D0CF114}"/>
    <dgm:cxn modelId="{43E699D0-2177-45A5-A371-FFFA7489F523}" type="presOf" srcId="{3EF19059-17D8-424F-B7A4-7FF9B89F21D3}" destId="{CCA242C6-ABBE-40EC-A11D-E303D551FB6A}" srcOrd="1" destOrd="0" presId="urn:microsoft.com/office/officeart/2005/8/layout/hierarchy2"/>
    <dgm:cxn modelId="{12EEACFC-753E-411E-8B37-D3136AE6D923}" type="presOf" srcId="{3EF19059-17D8-424F-B7A4-7FF9B89F21D3}" destId="{95898944-8E02-4182-A539-D2697981E341}" srcOrd="0" destOrd="0" presId="urn:microsoft.com/office/officeart/2005/8/layout/hierarchy2"/>
    <dgm:cxn modelId="{1054CA38-9077-4B96-971D-709EC85DEECF}" srcId="{1115F707-FC37-4CBE-BCE5-14B155C3086D}" destId="{0C2DD46C-9A4E-440A-82A9-1E54D20CB0AB}" srcOrd="0" destOrd="0" parTransId="{D7E33002-66F4-445E-B677-21EAE1716C40}" sibTransId="{1A1630F6-CCB8-45CD-B61C-F65D9CBF4358}"/>
    <dgm:cxn modelId="{0C95ED08-DFD4-4CF0-B25B-51E361457984}" type="presOf" srcId="{1115F707-FC37-4CBE-BCE5-14B155C3086D}" destId="{CAC8A984-70C0-4290-AEF8-AA375ED60F24}" srcOrd="0" destOrd="0" presId="urn:microsoft.com/office/officeart/2005/8/layout/hierarchy2"/>
    <dgm:cxn modelId="{E8C56FF9-193F-42CE-8E01-E3FCAD2C1EBC}" type="presOf" srcId="{5422AD8F-E23B-4978-9636-C1B047F6168B}" destId="{F4E4B7CA-2EC9-4EC3-AC95-3DBE241E401E}" srcOrd="0" destOrd="0" presId="urn:microsoft.com/office/officeart/2005/8/layout/hierarchy2"/>
    <dgm:cxn modelId="{0C3C22AF-2CD0-4391-BCD7-1EB24AB4D873}" type="presOf" srcId="{32BD3A0C-E989-41BB-88E6-9E671A690587}" destId="{E88625A9-D320-4EBF-94A9-A0A9E5ABDF0A}" srcOrd="0" destOrd="0" presId="urn:microsoft.com/office/officeart/2005/8/layout/hierarchy2"/>
    <dgm:cxn modelId="{93D6A7DD-E0DA-4086-BD23-3A7979F2501D}" type="presOf" srcId="{051FA4A9-E77B-4099-8BFC-B79052F0738C}" destId="{5712E14F-6014-4890-8C4B-64E2697CD220}" srcOrd="0" destOrd="0" presId="urn:microsoft.com/office/officeart/2005/8/layout/hierarchy2"/>
    <dgm:cxn modelId="{CDAE4BE8-3FFB-473A-AC09-1959A700CBF7}" srcId="{A4AD60B4-2C51-4B4B-B72F-220920DEEBA8}" destId="{F741EBAA-7D10-41E2-A82C-34D53177F5E8}" srcOrd="0" destOrd="0" parTransId="{32BD3A0C-E989-41BB-88E6-9E671A690587}" sibTransId="{8BA980F7-306C-45F7-8615-28CC0992747C}"/>
    <dgm:cxn modelId="{1377B628-3B8F-48E8-8A72-568F111227B5}" type="presParOf" srcId="{5712E14F-6014-4890-8C4B-64E2697CD220}" destId="{7E8C9A1A-053C-43C1-96DE-C847AF237201}" srcOrd="0" destOrd="0" presId="urn:microsoft.com/office/officeart/2005/8/layout/hierarchy2"/>
    <dgm:cxn modelId="{95F5524C-7C5C-4BB3-86CB-3AD156FE40C7}" type="presParOf" srcId="{7E8C9A1A-053C-43C1-96DE-C847AF237201}" destId="{A8780C4D-1D02-4928-9E8C-F2ABD4A1412F}" srcOrd="0" destOrd="0" presId="urn:microsoft.com/office/officeart/2005/8/layout/hierarchy2"/>
    <dgm:cxn modelId="{0044A8A3-B3E7-4ADA-AF85-961D7527CAF3}" type="presParOf" srcId="{7E8C9A1A-053C-43C1-96DE-C847AF237201}" destId="{B8D61F38-0AF7-429A-B066-AD193366C386}" srcOrd="1" destOrd="0" presId="urn:microsoft.com/office/officeart/2005/8/layout/hierarchy2"/>
    <dgm:cxn modelId="{DA6F0CEA-B8C1-4839-B26E-92AD98E31347}" type="presParOf" srcId="{B8D61F38-0AF7-429A-B066-AD193366C386}" destId="{95898944-8E02-4182-A539-D2697981E341}" srcOrd="0" destOrd="0" presId="urn:microsoft.com/office/officeart/2005/8/layout/hierarchy2"/>
    <dgm:cxn modelId="{7C689649-E0B3-4FA5-A4A1-AC8B8DE26E5B}" type="presParOf" srcId="{95898944-8E02-4182-A539-D2697981E341}" destId="{CCA242C6-ABBE-40EC-A11D-E303D551FB6A}" srcOrd="0" destOrd="0" presId="urn:microsoft.com/office/officeart/2005/8/layout/hierarchy2"/>
    <dgm:cxn modelId="{2399E135-AC8F-4510-815A-82A3D67B1C06}" type="presParOf" srcId="{B8D61F38-0AF7-429A-B066-AD193366C386}" destId="{ABBD4637-1415-44DF-8D51-577E6F3D989C}" srcOrd="1" destOrd="0" presId="urn:microsoft.com/office/officeart/2005/8/layout/hierarchy2"/>
    <dgm:cxn modelId="{77899348-A895-4211-B010-EEFDFA5EDC26}" type="presParOf" srcId="{ABBD4637-1415-44DF-8D51-577E6F3D989C}" destId="{79D4CAF7-4E11-4B27-B6AD-43134158E4BC}" srcOrd="0" destOrd="0" presId="urn:microsoft.com/office/officeart/2005/8/layout/hierarchy2"/>
    <dgm:cxn modelId="{EC3B5F56-157E-45CE-A565-F2044B01DDC1}" type="presParOf" srcId="{ABBD4637-1415-44DF-8D51-577E6F3D989C}" destId="{B9A244B1-6F0D-4976-8E9A-DD72F2EBD3DC}" srcOrd="1" destOrd="0" presId="urn:microsoft.com/office/officeart/2005/8/layout/hierarchy2"/>
    <dgm:cxn modelId="{18A75D5B-9E8C-42CC-9A13-5517F22AA26F}" type="presParOf" srcId="{B9A244B1-6F0D-4976-8E9A-DD72F2EBD3DC}" destId="{E88625A9-D320-4EBF-94A9-A0A9E5ABDF0A}" srcOrd="0" destOrd="0" presId="urn:microsoft.com/office/officeart/2005/8/layout/hierarchy2"/>
    <dgm:cxn modelId="{82A5BCA5-CADC-4529-A68E-7C987E670749}" type="presParOf" srcId="{E88625A9-D320-4EBF-94A9-A0A9E5ABDF0A}" destId="{3DA335B5-E817-4C0E-8419-A53BD512FAE8}" srcOrd="0" destOrd="0" presId="urn:microsoft.com/office/officeart/2005/8/layout/hierarchy2"/>
    <dgm:cxn modelId="{CD43E0F6-C110-4796-9512-57C683A867C4}" type="presParOf" srcId="{B9A244B1-6F0D-4976-8E9A-DD72F2EBD3DC}" destId="{0FC57D58-C792-4C17-8FEF-B16C3D43E8D3}" srcOrd="1" destOrd="0" presId="urn:microsoft.com/office/officeart/2005/8/layout/hierarchy2"/>
    <dgm:cxn modelId="{9E1A50FC-1A44-47E3-AAAE-7C3EB21BC6E3}" type="presParOf" srcId="{0FC57D58-C792-4C17-8FEF-B16C3D43E8D3}" destId="{6E63BEF5-DB87-46E2-8B86-35E600722090}" srcOrd="0" destOrd="0" presId="urn:microsoft.com/office/officeart/2005/8/layout/hierarchy2"/>
    <dgm:cxn modelId="{0A42C94F-6F43-4D04-9513-19506145D95D}" type="presParOf" srcId="{0FC57D58-C792-4C17-8FEF-B16C3D43E8D3}" destId="{6A6D3BBB-FAD6-417D-8BBD-AC1D3C1974AD}" srcOrd="1" destOrd="0" presId="urn:microsoft.com/office/officeart/2005/8/layout/hierarchy2"/>
    <dgm:cxn modelId="{3B1A94BC-15E0-4C3C-A2B7-F812AE639972}" type="presParOf" srcId="{B8D61F38-0AF7-429A-B066-AD193366C386}" destId="{F4E4B7CA-2EC9-4EC3-AC95-3DBE241E401E}" srcOrd="2" destOrd="0" presId="urn:microsoft.com/office/officeart/2005/8/layout/hierarchy2"/>
    <dgm:cxn modelId="{33106666-54F7-4AD1-8BE4-DC78951B4FF8}" type="presParOf" srcId="{F4E4B7CA-2EC9-4EC3-AC95-3DBE241E401E}" destId="{4581791D-218E-4FD5-84A4-C385792BCAAA}" srcOrd="0" destOrd="0" presId="urn:microsoft.com/office/officeart/2005/8/layout/hierarchy2"/>
    <dgm:cxn modelId="{5EB7404E-75D7-4373-814F-A428AB0BD345}" type="presParOf" srcId="{B8D61F38-0AF7-429A-B066-AD193366C386}" destId="{F3F69134-60AF-453B-806A-9DEA526FB0B2}" srcOrd="3" destOrd="0" presId="urn:microsoft.com/office/officeart/2005/8/layout/hierarchy2"/>
    <dgm:cxn modelId="{5091D50C-6DE3-4FD7-9377-3414041BC4C1}" type="presParOf" srcId="{F3F69134-60AF-453B-806A-9DEA526FB0B2}" destId="{CAC8A984-70C0-4290-AEF8-AA375ED60F24}" srcOrd="0" destOrd="0" presId="urn:microsoft.com/office/officeart/2005/8/layout/hierarchy2"/>
    <dgm:cxn modelId="{5BCD9446-A64D-4395-A003-B7E0F9DDEEB7}" type="presParOf" srcId="{F3F69134-60AF-453B-806A-9DEA526FB0B2}" destId="{304320A1-ED83-4847-89FD-5CA70921C673}" srcOrd="1" destOrd="0" presId="urn:microsoft.com/office/officeart/2005/8/layout/hierarchy2"/>
    <dgm:cxn modelId="{840E9F86-015E-4B54-A4CA-793BEDCD368C}" type="presParOf" srcId="{304320A1-ED83-4847-89FD-5CA70921C673}" destId="{7BDC3518-5957-4166-97DA-1CB3C566B19F}" srcOrd="0" destOrd="0" presId="urn:microsoft.com/office/officeart/2005/8/layout/hierarchy2"/>
    <dgm:cxn modelId="{0DD8E5AB-4465-4CF1-8295-45E085231462}" type="presParOf" srcId="{7BDC3518-5957-4166-97DA-1CB3C566B19F}" destId="{DB958225-9410-47E1-9E5E-D7313C9252EF}" srcOrd="0" destOrd="0" presId="urn:microsoft.com/office/officeart/2005/8/layout/hierarchy2"/>
    <dgm:cxn modelId="{660C5C98-6BBA-479F-84DC-E9D209ABB391}" type="presParOf" srcId="{304320A1-ED83-4847-89FD-5CA70921C673}" destId="{A31C8BE0-9B4B-41A4-A65B-5EDC1FA7DFFF}" srcOrd="1" destOrd="0" presId="urn:microsoft.com/office/officeart/2005/8/layout/hierarchy2"/>
    <dgm:cxn modelId="{5CF38EC0-9AB5-4147-8704-E40B392EE74D}" type="presParOf" srcId="{A31C8BE0-9B4B-41A4-A65B-5EDC1FA7DFFF}" destId="{28002E28-3BC7-4CEC-9A24-E94A75A06D91}" srcOrd="0" destOrd="0" presId="urn:microsoft.com/office/officeart/2005/8/layout/hierarchy2"/>
    <dgm:cxn modelId="{D3D1FA53-8B3E-40B5-812C-9B8713C7B3C3}" type="presParOf" srcId="{A31C8BE0-9B4B-41A4-A65B-5EDC1FA7DFFF}" destId="{C7392009-7B29-42AA-A7BF-FF1863E4277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A1A8CC-8D34-4467-84DE-A60474E4EF82}" type="doc">
      <dgm:prSet loTypeId="urn:microsoft.com/office/officeart/2005/8/layout/radial3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317BD209-9DE0-45BE-AC6C-BD580960DEC5}">
      <dgm:prSet phldrT="[文本]" custT="1"/>
      <dgm:spPr/>
      <dgm:t>
        <a:bodyPr/>
        <a:lstStyle/>
        <a:p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文献分析的</a:t>
          </a:r>
          <a:endParaRPr lang="en-US" altLang="zh-CN" sz="2800" b="1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三重境界</a:t>
          </a:r>
          <a:endParaRPr lang="zh-CN" altLang="en-US" sz="2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1E946E-4B82-4EF9-B6BA-A69A3F3A9275}" type="parTrans" cxnId="{7589BEC4-05F4-4B89-B9FF-A6C2EC8CD78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921783-84C4-4557-8895-7DF9319024DB}" type="sibTrans" cxnId="{7589BEC4-05F4-4B89-B9FF-A6C2EC8CD78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E4E72-6C55-40DB-A30A-2BE42F928C18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数据库</a:t>
          </a:r>
          <a:endParaRPr lang="en-US" altLang="zh-CN" sz="2400" b="1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spcAft>
              <a:spcPts val="0"/>
            </a:spcAft>
          </a:pPr>
          <a:r>
            <a: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分析</a:t>
          </a:r>
          <a:endParaRPr lang="zh-CN" altLang="en-US" sz="2400" b="1" dirty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B7427A-610F-41BC-B387-606B18334F56}" type="parTrans" cxnId="{C41A0216-7004-4E68-874B-1C86AC7ABF9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01B45E-B6D4-4528-80A6-B8617DACD7FA}" type="sibTrans" cxnId="{C41A0216-7004-4E68-874B-1C86AC7ABF9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430A66-8B53-4115-BF5E-17569307D2CC}">
      <dgm:prSet phldrT="[文本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非专业</a:t>
          </a:r>
          <a:endParaRPr lang="en-US" altLang="zh-CN" sz="2400" b="1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spcAft>
              <a:spcPts val="0"/>
            </a:spcAft>
          </a:pPr>
          <a:r>
            <a: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软件分析</a:t>
          </a:r>
          <a:endParaRPr lang="zh-CN" altLang="en-US" sz="2400" b="1" dirty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E8FF27F-388E-42BF-9BC4-2E803D9DC694}" type="parTrans" cxnId="{9D227E92-C322-4FC1-99A4-489A4D9B6DF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F9AA68-55C5-472E-B369-BD2AD0FD5656}" type="sibTrans" cxnId="{9D227E92-C322-4FC1-99A4-489A4D9B6DF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B0F578-BC68-4C44-B8B8-141EA5BAC13A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专业分析工具</a:t>
          </a:r>
          <a:endParaRPr lang="zh-CN" altLang="en-US" sz="2400" b="1" dirty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5EC4DB7-747F-4571-9423-EAC1098C623F}" type="parTrans" cxnId="{D45F942D-6D5D-4CE1-B21B-1A8A82D42C8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FC4AA0E-CD20-4E5C-829F-8932C958BAA8}" type="sibTrans" cxnId="{D45F942D-6D5D-4CE1-B21B-1A8A82D42C8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87B5EA-2C32-4AA7-9C15-174BE8AF6686}">
      <dgm:prSet/>
      <dgm:spPr/>
      <dgm:t>
        <a:bodyPr/>
        <a:lstStyle/>
        <a:p>
          <a:endParaRPr lang="zh-CN" altLang="en-US"/>
        </a:p>
      </dgm:t>
    </dgm:pt>
    <dgm:pt modelId="{A8709EBC-9AB5-49CA-B76A-58EF3701ED01}" type="parTrans" cxnId="{A7D8B953-6034-461C-A206-0FC4C457FDC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614589C-DB29-4939-9227-7595BCBC59D1}" type="sibTrans" cxnId="{A7D8B953-6034-461C-A206-0FC4C457FDC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5E0ABD5-AD79-4F2A-AC4F-B574B43F8613}" type="pres">
      <dgm:prSet presAssocID="{0FA1A8CC-8D34-4467-84DE-A60474E4EF82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83AB64E-DFF3-4315-BB58-FFCF61F77C14}" type="pres">
      <dgm:prSet presAssocID="{0FA1A8CC-8D34-4467-84DE-A60474E4EF82}" presName="radial" presStyleCnt="0">
        <dgm:presLayoutVars>
          <dgm:animLvl val="ctr"/>
        </dgm:presLayoutVars>
      </dgm:prSet>
      <dgm:spPr/>
    </dgm:pt>
    <dgm:pt modelId="{671676B4-5FB2-4B3E-9B30-148234B2BF85}" type="pres">
      <dgm:prSet presAssocID="{317BD209-9DE0-45BE-AC6C-BD580960DEC5}" presName="centerShape" presStyleLbl="vennNode1" presStyleIdx="0" presStyleCnt="4"/>
      <dgm:spPr/>
      <dgm:t>
        <a:bodyPr/>
        <a:lstStyle/>
        <a:p>
          <a:endParaRPr lang="zh-CN" altLang="en-US"/>
        </a:p>
      </dgm:t>
    </dgm:pt>
    <dgm:pt modelId="{D93B04C1-1168-49B6-8DC5-4D5CC60E37D4}" type="pres">
      <dgm:prSet presAssocID="{AF0E4E72-6C55-40DB-A30A-2BE42F928C18}" presName="node" presStyleLbl="vennNode1" presStyleIdx="1" presStyleCnt="4" custScaleX="126761" custScaleY="1195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9D60D5-2ABB-42FF-99C1-B2AF991286C3}" type="pres">
      <dgm:prSet presAssocID="{9C430A66-8B53-4115-BF5E-17569307D2CC}" presName="node" presStyleLbl="vennNode1" presStyleIdx="2" presStyleCnt="4" custScaleX="126266" custScaleY="12310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2D42F5-67E4-4EF0-955A-42F176F53577}" type="pres">
      <dgm:prSet presAssocID="{AFB0F578-BC68-4C44-B8B8-141EA5BAC13A}" presName="node" presStyleLbl="vennNode1" presStyleIdx="3" presStyleCnt="4" custScaleX="123200" custScaleY="12536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41A0216-7004-4E68-874B-1C86AC7ABF98}" srcId="{317BD209-9DE0-45BE-AC6C-BD580960DEC5}" destId="{AF0E4E72-6C55-40DB-A30A-2BE42F928C18}" srcOrd="0" destOrd="0" parTransId="{65B7427A-610F-41BC-B387-606B18334F56}" sibTransId="{6301B45E-B6D4-4528-80A6-B8617DACD7FA}"/>
    <dgm:cxn modelId="{7B0C3727-7793-4BA3-ABBE-71FAB0365927}" type="presOf" srcId="{0FA1A8CC-8D34-4467-84DE-A60474E4EF82}" destId="{45E0ABD5-AD79-4F2A-AC4F-B574B43F8613}" srcOrd="0" destOrd="0" presId="urn:microsoft.com/office/officeart/2005/8/layout/radial3"/>
    <dgm:cxn modelId="{EAD86FC1-360A-4425-93C8-B4281C9A8F4F}" type="presOf" srcId="{9C430A66-8B53-4115-BF5E-17569307D2CC}" destId="{059D60D5-2ABB-42FF-99C1-B2AF991286C3}" srcOrd="0" destOrd="0" presId="urn:microsoft.com/office/officeart/2005/8/layout/radial3"/>
    <dgm:cxn modelId="{D45F942D-6D5D-4CE1-B21B-1A8A82D42C8C}" srcId="{317BD209-9DE0-45BE-AC6C-BD580960DEC5}" destId="{AFB0F578-BC68-4C44-B8B8-141EA5BAC13A}" srcOrd="2" destOrd="0" parTransId="{D5EC4DB7-747F-4571-9423-EAC1098C623F}" sibTransId="{BFC4AA0E-CD20-4E5C-829F-8932C958BAA8}"/>
    <dgm:cxn modelId="{A7D8B953-6034-461C-A206-0FC4C457FDC0}" srcId="{0FA1A8CC-8D34-4467-84DE-A60474E4EF82}" destId="{1D87B5EA-2C32-4AA7-9C15-174BE8AF6686}" srcOrd="1" destOrd="0" parTransId="{A8709EBC-9AB5-49CA-B76A-58EF3701ED01}" sibTransId="{6614589C-DB29-4939-9227-7595BCBC59D1}"/>
    <dgm:cxn modelId="{807DE106-0661-42CB-9AD0-11CE635E11C2}" type="presOf" srcId="{AF0E4E72-6C55-40DB-A30A-2BE42F928C18}" destId="{D93B04C1-1168-49B6-8DC5-4D5CC60E37D4}" srcOrd="0" destOrd="0" presId="urn:microsoft.com/office/officeart/2005/8/layout/radial3"/>
    <dgm:cxn modelId="{7589BEC4-05F4-4B89-B9FF-A6C2EC8CD787}" srcId="{0FA1A8CC-8D34-4467-84DE-A60474E4EF82}" destId="{317BD209-9DE0-45BE-AC6C-BD580960DEC5}" srcOrd="0" destOrd="0" parTransId="{781E946E-4B82-4EF9-B6BA-A69A3F3A9275}" sibTransId="{16921783-84C4-4557-8895-7DF9319024DB}"/>
    <dgm:cxn modelId="{9D227E92-C322-4FC1-99A4-489A4D9B6DFB}" srcId="{317BD209-9DE0-45BE-AC6C-BD580960DEC5}" destId="{9C430A66-8B53-4115-BF5E-17569307D2CC}" srcOrd="1" destOrd="0" parTransId="{EE8FF27F-388E-42BF-9BC4-2E803D9DC694}" sibTransId="{F0F9AA68-55C5-472E-B369-BD2AD0FD5656}"/>
    <dgm:cxn modelId="{7AA9CDD8-D3DD-4062-9091-86EE1D53B26A}" type="presOf" srcId="{317BD209-9DE0-45BE-AC6C-BD580960DEC5}" destId="{671676B4-5FB2-4B3E-9B30-148234B2BF85}" srcOrd="0" destOrd="0" presId="urn:microsoft.com/office/officeart/2005/8/layout/radial3"/>
    <dgm:cxn modelId="{80006163-290A-4EF4-A708-A8CC5ADB45CD}" type="presOf" srcId="{AFB0F578-BC68-4C44-B8B8-141EA5BAC13A}" destId="{C22D42F5-67E4-4EF0-955A-42F176F53577}" srcOrd="0" destOrd="0" presId="urn:microsoft.com/office/officeart/2005/8/layout/radial3"/>
    <dgm:cxn modelId="{830AD507-2385-4D3B-9DFC-941A5D16DF20}" type="presParOf" srcId="{45E0ABD5-AD79-4F2A-AC4F-B574B43F8613}" destId="{D83AB64E-DFF3-4315-BB58-FFCF61F77C14}" srcOrd="0" destOrd="0" presId="urn:microsoft.com/office/officeart/2005/8/layout/radial3"/>
    <dgm:cxn modelId="{A3954D76-DA0C-4419-8EB0-BB806A4ABC88}" type="presParOf" srcId="{D83AB64E-DFF3-4315-BB58-FFCF61F77C14}" destId="{671676B4-5FB2-4B3E-9B30-148234B2BF85}" srcOrd="0" destOrd="0" presId="urn:microsoft.com/office/officeart/2005/8/layout/radial3"/>
    <dgm:cxn modelId="{BE7B082F-5948-47AB-8B21-4A94F6DCF11D}" type="presParOf" srcId="{D83AB64E-DFF3-4315-BB58-FFCF61F77C14}" destId="{D93B04C1-1168-49B6-8DC5-4D5CC60E37D4}" srcOrd="1" destOrd="0" presId="urn:microsoft.com/office/officeart/2005/8/layout/radial3"/>
    <dgm:cxn modelId="{EA15421C-4836-4E45-A5A2-F440E0141D00}" type="presParOf" srcId="{D83AB64E-DFF3-4315-BB58-FFCF61F77C14}" destId="{059D60D5-2ABB-42FF-99C1-B2AF991286C3}" srcOrd="2" destOrd="0" presId="urn:microsoft.com/office/officeart/2005/8/layout/radial3"/>
    <dgm:cxn modelId="{F0F636F5-3DF8-494C-AC93-654259F3D6B8}" type="presParOf" srcId="{D83AB64E-DFF3-4315-BB58-FFCF61F77C14}" destId="{C22D42F5-67E4-4EF0-955A-42F176F53577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FF5AFE-C7DD-4DE3-9E81-64F6FE9C1726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</dgm:pt>
    <dgm:pt modelId="{A6E3D77B-9375-4CD4-9D00-449A342F7056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软件安装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ED419A-8C1A-4784-8553-5805DA0DF491}" type="parTrans" cxnId="{9269DB78-CF05-4EFB-89F1-7DF4DDB4DD14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AAB176F-7114-41AD-B42E-349C5685FCB6}" type="sibTrans" cxnId="{9269DB78-CF05-4EFB-89F1-7DF4DDB4DD14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30D7A7-B2FC-47C7-94B0-45013A683455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数据获取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A40E255-4659-4646-AAED-BEB6E43B6A75}" type="parTrans" cxnId="{DB41A309-1165-4BC6-82A2-E0310630DA5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BC8A121-9BD4-4A76-BCCC-C7CEEAC1AB2E}" type="sibTrans" cxnId="{DB41A309-1165-4BC6-82A2-E0310630DA5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CE9ED73-D876-400B-9B0F-177AC95E3812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数据导入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32369B-6DEB-4AA3-9306-608E03984804}" type="parTrans" cxnId="{5AE0BFFE-D2B2-45C4-AF54-3232705FD35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BC016E1-4C7B-4129-A902-48E34289FD7F}" type="sibTrans" cxnId="{5AE0BFFE-D2B2-45C4-AF54-3232705FD35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5414731-05F7-44D6-A86A-53B6C1213413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作图分析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FD15A0-1FE3-4010-95C8-26020E60DDCF}" type="parTrans" cxnId="{AA3B4F3F-E68C-485A-AC55-C31960E07BF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AA602B-42A8-4158-817C-4A17EE901CC7}" type="sibTrans" cxnId="{AA3B4F3F-E68C-485A-AC55-C31960E07BF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3B05A1-A3F2-4563-A032-E0AA08FFC4D6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数据导出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0EEB1C-9D35-45BD-A8DE-504499F9E1AD}" type="parTrans" cxnId="{CE41F35E-239B-41B1-A8CA-51864FA6B3FA}">
      <dgm:prSet/>
      <dgm:spPr/>
      <dgm:t>
        <a:bodyPr/>
        <a:lstStyle/>
        <a:p>
          <a:endParaRPr lang="zh-CN" altLang="en-US"/>
        </a:p>
      </dgm:t>
    </dgm:pt>
    <dgm:pt modelId="{38233285-1D14-4345-94D3-76386B06E1CD}" type="sibTrans" cxnId="{CE41F35E-239B-41B1-A8CA-51864FA6B3FA}">
      <dgm:prSet/>
      <dgm:spPr/>
      <dgm:t>
        <a:bodyPr/>
        <a:lstStyle/>
        <a:p>
          <a:endParaRPr lang="zh-CN" altLang="en-US"/>
        </a:p>
      </dgm:t>
    </dgm:pt>
    <dgm:pt modelId="{C19588E7-6213-4275-85AF-4E43035B972A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原文阅读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0B3DB8-F681-41DC-A5DC-3B00CC8818B4}" type="parTrans" cxnId="{F83C5EA5-390A-475B-988A-BE95D33E6C11}">
      <dgm:prSet/>
      <dgm:spPr/>
      <dgm:t>
        <a:bodyPr/>
        <a:lstStyle/>
        <a:p>
          <a:endParaRPr lang="zh-CN" altLang="en-US"/>
        </a:p>
      </dgm:t>
    </dgm:pt>
    <dgm:pt modelId="{24F93E9D-1675-4DCA-9582-8BC296128A4E}" type="sibTrans" cxnId="{F83C5EA5-390A-475B-988A-BE95D33E6C11}">
      <dgm:prSet/>
      <dgm:spPr/>
      <dgm:t>
        <a:bodyPr/>
        <a:lstStyle/>
        <a:p>
          <a:endParaRPr lang="zh-CN" altLang="en-US"/>
        </a:p>
      </dgm:t>
    </dgm:pt>
    <dgm:pt modelId="{9A08DC47-3F55-4292-A22F-AA29C008B4D7}" type="pres">
      <dgm:prSet presAssocID="{F9FF5AFE-C7DD-4DE3-9E81-64F6FE9C1726}" presName="Name0" presStyleCnt="0">
        <dgm:presLayoutVars>
          <dgm:dir/>
          <dgm:resizeHandles val="exact"/>
        </dgm:presLayoutVars>
      </dgm:prSet>
      <dgm:spPr/>
    </dgm:pt>
    <dgm:pt modelId="{4295B945-FCC8-4DA3-8680-A198B14A3A26}" type="pres">
      <dgm:prSet presAssocID="{A6E3D77B-9375-4CD4-9D00-449A342F7056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3A0401-F68C-4575-AF66-227F7921F4C6}" type="pres">
      <dgm:prSet presAssocID="{0AAB176F-7114-41AD-B42E-349C5685FCB6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6EC82567-3F4A-49E0-A543-3F36444BB7A4}" type="pres">
      <dgm:prSet presAssocID="{0AAB176F-7114-41AD-B42E-349C5685FCB6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DD623536-7758-4E68-91EC-A55A719FF55F}" type="pres">
      <dgm:prSet presAssocID="{9630D7A7-B2FC-47C7-94B0-45013A683455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E8BE85-86A4-4415-8BC9-392E0FC6A5D4}" type="pres">
      <dgm:prSet presAssocID="{FBC8A121-9BD4-4A76-BCCC-C7CEEAC1AB2E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1A7A7EDE-2808-4114-AA56-56273D4259E9}" type="pres">
      <dgm:prSet presAssocID="{FBC8A121-9BD4-4A76-BCCC-C7CEEAC1AB2E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14AB5292-D8AF-445C-82A8-A6BB59B19CEF}" type="pres">
      <dgm:prSet presAssocID="{CCE9ED73-D876-400B-9B0F-177AC95E381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B66BCC-4E02-4FE8-9597-05B708E6D4DC}" type="pres">
      <dgm:prSet presAssocID="{FBC016E1-4C7B-4129-A902-48E34289FD7F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0C360C2E-0BAF-46C3-8EF3-0C412B0B5083}" type="pres">
      <dgm:prSet presAssocID="{FBC016E1-4C7B-4129-A902-48E34289FD7F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93A28B51-B804-4923-8BBC-2B192C6DB1D5}" type="pres">
      <dgm:prSet presAssocID="{E5414731-05F7-44D6-A86A-53B6C121341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C21313-6F83-4F44-AF13-4EA9A0068581}" type="pres">
      <dgm:prSet presAssocID="{3DAA602B-42A8-4158-817C-4A17EE901CC7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DF1990D2-A3DC-4ACA-A1C9-E3C5017EA366}" type="pres">
      <dgm:prSet presAssocID="{3DAA602B-42A8-4158-817C-4A17EE901CC7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FD1C7CA6-3701-4238-9E82-AF66E0AF0CF7}" type="pres">
      <dgm:prSet presAssocID="{913B05A1-A3F2-4563-A032-E0AA08FFC4D6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BD0D58-7541-426A-8A76-7C000979FE90}" type="pres">
      <dgm:prSet presAssocID="{38233285-1D14-4345-94D3-76386B06E1CD}" presName="sibTrans" presStyleLbl="sibTrans2D1" presStyleIdx="4" presStyleCnt="5"/>
      <dgm:spPr/>
      <dgm:t>
        <a:bodyPr/>
        <a:lstStyle/>
        <a:p>
          <a:endParaRPr lang="zh-CN" altLang="en-US"/>
        </a:p>
      </dgm:t>
    </dgm:pt>
    <dgm:pt modelId="{F31E9940-6976-4C10-8901-A6C4F66765B9}" type="pres">
      <dgm:prSet presAssocID="{38233285-1D14-4345-94D3-76386B06E1CD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37B061E7-67C1-4AAB-8DCC-9BB4A23DBD6A}" type="pres">
      <dgm:prSet presAssocID="{C19588E7-6213-4275-85AF-4E43035B972A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52ECF8B-8236-4C69-B41E-25842911DBC5}" type="presOf" srcId="{913B05A1-A3F2-4563-A032-E0AA08FFC4D6}" destId="{FD1C7CA6-3701-4238-9E82-AF66E0AF0CF7}" srcOrd="0" destOrd="0" presId="urn:microsoft.com/office/officeart/2005/8/layout/process1"/>
    <dgm:cxn modelId="{5AE0BFFE-D2B2-45C4-AF54-3232705FD359}" srcId="{F9FF5AFE-C7DD-4DE3-9E81-64F6FE9C1726}" destId="{CCE9ED73-D876-400B-9B0F-177AC95E3812}" srcOrd="2" destOrd="0" parTransId="{4D32369B-6DEB-4AA3-9306-608E03984804}" sibTransId="{FBC016E1-4C7B-4129-A902-48E34289FD7F}"/>
    <dgm:cxn modelId="{F111973D-DA6F-4EAA-8262-DE627684352B}" type="presOf" srcId="{C19588E7-6213-4275-85AF-4E43035B972A}" destId="{37B061E7-67C1-4AAB-8DCC-9BB4A23DBD6A}" srcOrd="0" destOrd="0" presId="urn:microsoft.com/office/officeart/2005/8/layout/process1"/>
    <dgm:cxn modelId="{9269DB78-CF05-4EFB-89F1-7DF4DDB4DD14}" srcId="{F9FF5AFE-C7DD-4DE3-9E81-64F6FE9C1726}" destId="{A6E3D77B-9375-4CD4-9D00-449A342F7056}" srcOrd="0" destOrd="0" parTransId="{E8ED419A-8C1A-4784-8553-5805DA0DF491}" sibTransId="{0AAB176F-7114-41AD-B42E-349C5685FCB6}"/>
    <dgm:cxn modelId="{8D092BF5-B797-4EFF-A246-9AD3A41B6476}" type="presOf" srcId="{0AAB176F-7114-41AD-B42E-349C5685FCB6}" destId="{7E3A0401-F68C-4575-AF66-227F7921F4C6}" srcOrd="0" destOrd="0" presId="urn:microsoft.com/office/officeart/2005/8/layout/process1"/>
    <dgm:cxn modelId="{461D94F6-E89A-452A-A684-030C97120735}" type="presOf" srcId="{CCE9ED73-D876-400B-9B0F-177AC95E3812}" destId="{14AB5292-D8AF-445C-82A8-A6BB59B19CEF}" srcOrd="0" destOrd="0" presId="urn:microsoft.com/office/officeart/2005/8/layout/process1"/>
    <dgm:cxn modelId="{35022987-C846-4A49-9797-BF0132A9D1F0}" type="presOf" srcId="{38233285-1D14-4345-94D3-76386B06E1CD}" destId="{A5BD0D58-7541-426A-8A76-7C000979FE90}" srcOrd="0" destOrd="0" presId="urn:microsoft.com/office/officeart/2005/8/layout/process1"/>
    <dgm:cxn modelId="{CE41F35E-239B-41B1-A8CA-51864FA6B3FA}" srcId="{F9FF5AFE-C7DD-4DE3-9E81-64F6FE9C1726}" destId="{913B05A1-A3F2-4563-A032-E0AA08FFC4D6}" srcOrd="4" destOrd="0" parTransId="{BE0EEB1C-9D35-45BD-A8DE-504499F9E1AD}" sibTransId="{38233285-1D14-4345-94D3-76386B06E1CD}"/>
    <dgm:cxn modelId="{79117806-FD48-4C17-B1C5-80411688C437}" type="presOf" srcId="{3DAA602B-42A8-4158-817C-4A17EE901CC7}" destId="{DF1990D2-A3DC-4ACA-A1C9-E3C5017EA366}" srcOrd="1" destOrd="0" presId="urn:microsoft.com/office/officeart/2005/8/layout/process1"/>
    <dgm:cxn modelId="{AA3B4F3F-E68C-485A-AC55-C31960E07BFF}" srcId="{F9FF5AFE-C7DD-4DE3-9E81-64F6FE9C1726}" destId="{E5414731-05F7-44D6-A86A-53B6C1213413}" srcOrd="3" destOrd="0" parTransId="{B1FD15A0-1FE3-4010-95C8-26020E60DDCF}" sibTransId="{3DAA602B-42A8-4158-817C-4A17EE901CC7}"/>
    <dgm:cxn modelId="{64B50141-E2DB-4B08-A496-E5E69FEE7AF6}" type="presOf" srcId="{FBC016E1-4C7B-4129-A902-48E34289FD7F}" destId="{13B66BCC-4E02-4FE8-9597-05B708E6D4DC}" srcOrd="0" destOrd="0" presId="urn:microsoft.com/office/officeart/2005/8/layout/process1"/>
    <dgm:cxn modelId="{3F24ACDB-6666-4C1C-996C-465B8D2EC0CF}" type="presOf" srcId="{0AAB176F-7114-41AD-B42E-349C5685FCB6}" destId="{6EC82567-3F4A-49E0-A543-3F36444BB7A4}" srcOrd="1" destOrd="0" presId="urn:microsoft.com/office/officeart/2005/8/layout/process1"/>
    <dgm:cxn modelId="{DA375DC2-F9DB-45FF-A564-AAD4A14BA44E}" type="presOf" srcId="{FBC8A121-9BD4-4A76-BCCC-C7CEEAC1AB2E}" destId="{4CE8BE85-86A4-4415-8BC9-392E0FC6A5D4}" srcOrd="0" destOrd="0" presId="urn:microsoft.com/office/officeart/2005/8/layout/process1"/>
    <dgm:cxn modelId="{105E641B-52CA-4837-B84C-032D335E0C4F}" type="presOf" srcId="{A6E3D77B-9375-4CD4-9D00-449A342F7056}" destId="{4295B945-FCC8-4DA3-8680-A198B14A3A26}" srcOrd="0" destOrd="0" presId="urn:microsoft.com/office/officeart/2005/8/layout/process1"/>
    <dgm:cxn modelId="{4DFEF6A7-1261-412E-B7A6-7F8914523DFE}" type="presOf" srcId="{FBC016E1-4C7B-4129-A902-48E34289FD7F}" destId="{0C360C2E-0BAF-46C3-8EF3-0C412B0B5083}" srcOrd="1" destOrd="0" presId="urn:microsoft.com/office/officeart/2005/8/layout/process1"/>
    <dgm:cxn modelId="{CC281805-8A51-4D66-B0A4-4B40381603CB}" type="presOf" srcId="{F9FF5AFE-C7DD-4DE3-9E81-64F6FE9C1726}" destId="{9A08DC47-3F55-4292-A22F-AA29C008B4D7}" srcOrd="0" destOrd="0" presId="urn:microsoft.com/office/officeart/2005/8/layout/process1"/>
    <dgm:cxn modelId="{B61C27FB-BD70-46E7-8AC4-F09C47EF7A5E}" type="presOf" srcId="{38233285-1D14-4345-94D3-76386B06E1CD}" destId="{F31E9940-6976-4C10-8901-A6C4F66765B9}" srcOrd="1" destOrd="0" presId="urn:microsoft.com/office/officeart/2005/8/layout/process1"/>
    <dgm:cxn modelId="{A5C7E140-32A1-44CA-B8EC-12FC1E355C16}" type="presOf" srcId="{9630D7A7-B2FC-47C7-94B0-45013A683455}" destId="{DD623536-7758-4E68-91EC-A55A719FF55F}" srcOrd="0" destOrd="0" presId="urn:microsoft.com/office/officeart/2005/8/layout/process1"/>
    <dgm:cxn modelId="{2B576FA9-41E3-4178-8712-AD53C66B56D1}" type="presOf" srcId="{E5414731-05F7-44D6-A86A-53B6C1213413}" destId="{93A28B51-B804-4923-8BBC-2B192C6DB1D5}" srcOrd="0" destOrd="0" presId="urn:microsoft.com/office/officeart/2005/8/layout/process1"/>
    <dgm:cxn modelId="{F83C5EA5-390A-475B-988A-BE95D33E6C11}" srcId="{F9FF5AFE-C7DD-4DE3-9E81-64F6FE9C1726}" destId="{C19588E7-6213-4275-85AF-4E43035B972A}" srcOrd="5" destOrd="0" parTransId="{9A0B3DB8-F681-41DC-A5DC-3B00CC8818B4}" sibTransId="{24F93E9D-1675-4DCA-9582-8BC296128A4E}"/>
    <dgm:cxn modelId="{DB41A309-1165-4BC6-82A2-E0310630DA53}" srcId="{F9FF5AFE-C7DD-4DE3-9E81-64F6FE9C1726}" destId="{9630D7A7-B2FC-47C7-94B0-45013A683455}" srcOrd="1" destOrd="0" parTransId="{EA40E255-4659-4646-AAED-BEB6E43B6A75}" sibTransId="{FBC8A121-9BD4-4A76-BCCC-C7CEEAC1AB2E}"/>
    <dgm:cxn modelId="{D7445DD5-2492-4C89-A3BD-576EE2140C7F}" type="presOf" srcId="{FBC8A121-9BD4-4A76-BCCC-C7CEEAC1AB2E}" destId="{1A7A7EDE-2808-4114-AA56-56273D4259E9}" srcOrd="1" destOrd="0" presId="urn:microsoft.com/office/officeart/2005/8/layout/process1"/>
    <dgm:cxn modelId="{641A700F-CED7-47FC-B00B-B3B24DB18248}" type="presOf" srcId="{3DAA602B-42A8-4158-817C-4A17EE901CC7}" destId="{F0C21313-6F83-4F44-AF13-4EA9A0068581}" srcOrd="0" destOrd="0" presId="urn:microsoft.com/office/officeart/2005/8/layout/process1"/>
    <dgm:cxn modelId="{7BE3D157-4684-4AFC-9F3D-3BE65FA7E315}" type="presParOf" srcId="{9A08DC47-3F55-4292-A22F-AA29C008B4D7}" destId="{4295B945-FCC8-4DA3-8680-A198B14A3A26}" srcOrd="0" destOrd="0" presId="urn:microsoft.com/office/officeart/2005/8/layout/process1"/>
    <dgm:cxn modelId="{9F4EB15C-7BBC-42C5-865A-42FDA243A4BF}" type="presParOf" srcId="{9A08DC47-3F55-4292-A22F-AA29C008B4D7}" destId="{7E3A0401-F68C-4575-AF66-227F7921F4C6}" srcOrd="1" destOrd="0" presId="urn:microsoft.com/office/officeart/2005/8/layout/process1"/>
    <dgm:cxn modelId="{B47C725A-F1FD-45BE-9300-4D600C07BC66}" type="presParOf" srcId="{7E3A0401-F68C-4575-AF66-227F7921F4C6}" destId="{6EC82567-3F4A-49E0-A543-3F36444BB7A4}" srcOrd="0" destOrd="0" presId="urn:microsoft.com/office/officeart/2005/8/layout/process1"/>
    <dgm:cxn modelId="{9FBA7322-F1B7-4F30-85D6-9B8DDB2401DF}" type="presParOf" srcId="{9A08DC47-3F55-4292-A22F-AA29C008B4D7}" destId="{DD623536-7758-4E68-91EC-A55A719FF55F}" srcOrd="2" destOrd="0" presId="urn:microsoft.com/office/officeart/2005/8/layout/process1"/>
    <dgm:cxn modelId="{00691D29-2894-48A6-A0F7-64F4688A5C8D}" type="presParOf" srcId="{9A08DC47-3F55-4292-A22F-AA29C008B4D7}" destId="{4CE8BE85-86A4-4415-8BC9-392E0FC6A5D4}" srcOrd="3" destOrd="0" presId="urn:microsoft.com/office/officeart/2005/8/layout/process1"/>
    <dgm:cxn modelId="{8E827F36-6BE9-4939-9D8A-B6AE0AF1A6E0}" type="presParOf" srcId="{4CE8BE85-86A4-4415-8BC9-392E0FC6A5D4}" destId="{1A7A7EDE-2808-4114-AA56-56273D4259E9}" srcOrd="0" destOrd="0" presId="urn:microsoft.com/office/officeart/2005/8/layout/process1"/>
    <dgm:cxn modelId="{E09DAA48-A7A0-4DF4-8BED-BA68D8D8CFF3}" type="presParOf" srcId="{9A08DC47-3F55-4292-A22F-AA29C008B4D7}" destId="{14AB5292-D8AF-445C-82A8-A6BB59B19CEF}" srcOrd="4" destOrd="0" presId="urn:microsoft.com/office/officeart/2005/8/layout/process1"/>
    <dgm:cxn modelId="{7B4C4814-8828-4FF1-B0DB-AB1BD221CF53}" type="presParOf" srcId="{9A08DC47-3F55-4292-A22F-AA29C008B4D7}" destId="{13B66BCC-4E02-4FE8-9597-05B708E6D4DC}" srcOrd="5" destOrd="0" presId="urn:microsoft.com/office/officeart/2005/8/layout/process1"/>
    <dgm:cxn modelId="{5BA391D0-E173-4B2C-8879-C32F17BD96AA}" type="presParOf" srcId="{13B66BCC-4E02-4FE8-9597-05B708E6D4DC}" destId="{0C360C2E-0BAF-46C3-8EF3-0C412B0B5083}" srcOrd="0" destOrd="0" presId="urn:microsoft.com/office/officeart/2005/8/layout/process1"/>
    <dgm:cxn modelId="{63D0EA1D-E124-4E90-A2BB-0E514D36E308}" type="presParOf" srcId="{9A08DC47-3F55-4292-A22F-AA29C008B4D7}" destId="{93A28B51-B804-4923-8BBC-2B192C6DB1D5}" srcOrd="6" destOrd="0" presId="urn:microsoft.com/office/officeart/2005/8/layout/process1"/>
    <dgm:cxn modelId="{CA7ABAFA-1194-4679-8D62-2322819316F7}" type="presParOf" srcId="{9A08DC47-3F55-4292-A22F-AA29C008B4D7}" destId="{F0C21313-6F83-4F44-AF13-4EA9A0068581}" srcOrd="7" destOrd="0" presId="urn:microsoft.com/office/officeart/2005/8/layout/process1"/>
    <dgm:cxn modelId="{8C2A82B2-2F1E-42A1-B5A4-B796CAA747EE}" type="presParOf" srcId="{F0C21313-6F83-4F44-AF13-4EA9A0068581}" destId="{DF1990D2-A3DC-4ACA-A1C9-E3C5017EA366}" srcOrd="0" destOrd="0" presId="urn:microsoft.com/office/officeart/2005/8/layout/process1"/>
    <dgm:cxn modelId="{8E360D00-FF90-47DC-9664-D2D0CD69B9E3}" type="presParOf" srcId="{9A08DC47-3F55-4292-A22F-AA29C008B4D7}" destId="{FD1C7CA6-3701-4238-9E82-AF66E0AF0CF7}" srcOrd="8" destOrd="0" presId="urn:microsoft.com/office/officeart/2005/8/layout/process1"/>
    <dgm:cxn modelId="{97E6A56B-704A-4093-B547-F5810DB60BF4}" type="presParOf" srcId="{9A08DC47-3F55-4292-A22F-AA29C008B4D7}" destId="{A5BD0D58-7541-426A-8A76-7C000979FE90}" srcOrd="9" destOrd="0" presId="urn:microsoft.com/office/officeart/2005/8/layout/process1"/>
    <dgm:cxn modelId="{43E072B7-6BB8-49F9-B35A-632E22FFC68A}" type="presParOf" srcId="{A5BD0D58-7541-426A-8A76-7C000979FE90}" destId="{F31E9940-6976-4C10-8901-A6C4F66765B9}" srcOrd="0" destOrd="0" presId="urn:microsoft.com/office/officeart/2005/8/layout/process1"/>
    <dgm:cxn modelId="{C8FCC6A6-1257-41B7-9C24-0914782D2234}" type="presParOf" srcId="{9A08DC47-3F55-4292-A22F-AA29C008B4D7}" destId="{37B061E7-67C1-4AAB-8DCC-9BB4A23DBD6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0C4D-1D02-4928-9E8C-F2ABD4A1412F}">
      <dsp:nvSpPr>
        <dsp:cNvPr id="0" name=""/>
        <dsp:cNvSpPr/>
      </dsp:nvSpPr>
      <dsp:spPr>
        <a:xfrm>
          <a:off x="2198" y="432273"/>
          <a:ext cx="681130" cy="41040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0" tIns="15240" rIns="72000" bIns="15240" numCol="1" spcCol="1270" anchor="ctr" anchorCtr="0">
          <a:noAutofit/>
        </a:bodyPr>
        <a:lstStyle/>
        <a:p>
          <a:pPr lvl="0" algn="ctr" defTabSz="1066800">
            <a:lnSpc>
              <a:spcPts val="32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查资料的常见困境</a:t>
          </a:r>
          <a:endParaRPr lang="zh-CN" altLang="en-US" sz="2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148" y="452223"/>
        <a:ext cx="641230" cy="4064105"/>
      </dsp:txXfrm>
    </dsp:sp>
    <dsp:sp modelId="{95898944-8E02-4182-A539-D2697981E341}">
      <dsp:nvSpPr>
        <dsp:cNvPr id="0" name=""/>
        <dsp:cNvSpPr/>
      </dsp:nvSpPr>
      <dsp:spPr>
        <a:xfrm rot="17829886">
          <a:off x="232887" y="1726034"/>
          <a:ext cx="1657717" cy="41616"/>
        </a:xfrm>
        <a:custGeom>
          <a:avLst/>
          <a:gdLst/>
          <a:ahLst/>
          <a:cxnLst/>
          <a:rect l="0" t="0" r="0" b="0"/>
          <a:pathLst>
            <a:path>
              <a:moveTo>
                <a:pt x="0" y="20808"/>
              </a:moveTo>
              <a:lnTo>
                <a:pt x="1657717" y="2080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ts val="3200"/>
            </a:lnSpc>
            <a:spcBef>
              <a:spcPct val="0"/>
            </a:spcBef>
            <a:spcAft>
              <a:spcPts val="0"/>
            </a:spcAft>
          </a:pPr>
          <a:endParaRPr lang="zh-CN" altLang="en-US" sz="2400" b="1" kern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20302" y="1705399"/>
        <a:ext cx="82885" cy="82885"/>
      </dsp:txXfrm>
    </dsp:sp>
    <dsp:sp modelId="{79D4CAF7-4E11-4B27-B6AD-43134158E4BC}">
      <dsp:nvSpPr>
        <dsp:cNvPr id="0" name=""/>
        <dsp:cNvSpPr/>
      </dsp:nvSpPr>
      <dsp:spPr>
        <a:xfrm>
          <a:off x="1440162" y="360035"/>
          <a:ext cx="2517337" cy="12987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ts val="32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不知道怎么查？查不全，查不准</a:t>
          </a:r>
          <a:endParaRPr lang="zh-CN" altLang="en-US" sz="2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78201" y="398074"/>
        <a:ext cx="2441259" cy="1222670"/>
      </dsp:txXfrm>
    </dsp:sp>
    <dsp:sp modelId="{E88625A9-D320-4EBF-94A9-A0A9E5ABDF0A}">
      <dsp:nvSpPr>
        <dsp:cNvPr id="0" name=""/>
        <dsp:cNvSpPr/>
      </dsp:nvSpPr>
      <dsp:spPr>
        <a:xfrm rot="21578393">
          <a:off x="3957492" y="986102"/>
          <a:ext cx="795055" cy="41616"/>
        </a:xfrm>
        <a:custGeom>
          <a:avLst/>
          <a:gdLst/>
          <a:ahLst/>
          <a:cxnLst/>
          <a:rect l="0" t="0" r="0" b="0"/>
          <a:pathLst>
            <a:path>
              <a:moveTo>
                <a:pt x="0" y="20808"/>
              </a:moveTo>
              <a:lnTo>
                <a:pt x="795055" y="2080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ts val="3200"/>
            </a:lnSpc>
            <a:spcBef>
              <a:spcPct val="0"/>
            </a:spcBef>
            <a:spcAft>
              <a:spcPts val="0"/>
            </a:spcAft>
          </a:pPr>
          <a:endParaRPr lang="zh-CN" altLang="en-US" sz="2400" b="1" kern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35143" y="987034"/>
        <a:ext cx="39752" cy="39752"/>
      </dsp:txXfrm>
    </dsp:sp>
    <dsp:sp modelId="{6E63BEF5-DB87-46E2-8B86-35E600722090}">
      <dsp:nvSpPr>
        <dsp:cNvPr id="0" name=""/>
        <dsp:cNvSpPr/>
      </dsp:nvSpPr>
      <dsp:spPr>
        <a:xfrm>
          <a:off x="4752539" y="357094"/>
          <a:ext cx="2592005" cy="12946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ts val="32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提高检索能力</a:t>
          </a:r>
          <a:endParaRPr lang="zh-CN" altLang="en-US" sz="2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90458" y="395013"/>
        <a:ext cx="2516167" cy="1218797"/>
      </dsp:txXfrm>
    </dsp:sp>
    <dsp:sp modelId="{F4E4B7CA-2EC9-4EC3-AC95-3DBE241E401E}">
      <dsp:nvSpPr>
        <dsp:cNvPr id="0" name=""/>
        <dsp:cNvSpPr/>
      </dsp:nvSpPr>
      <dsp:spPr>
        <a:xfrm rot="3838025">
          <a:off x="199528" y="3238206"/>
          <a:ext cx="1724434" cy="41616"/>
        </a:xfrm>
        <a:custGeom>
          <a:avLst/>
          <a:gdLst/>
          <a:ahLst/>
          <a:cxnLst/>
          <a:rect l="0" t="0" r="0" b="0"/>
          <a:pathLst>
            <a:path>
              <a:moveTo>
                <a:pt x="0" y="20808"/>
              </a:moveTo>
              <a:lnTo>
                <a:pt x="1724434" y="2080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ts val="3200"/>
            </a:lnSpc>
            <a:spcBef>
              <a:spcPct val="0"/>
            </a:spcBef>
            <a:spcAft>
              <a:spcPts val="0"/>
            </a:spcAft>
          </a:pPr>
          <a:endParaRPr lang="zh-CN" altLang="en-US" sz="2400" b="1" kern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18635" y="3215903"/>
        <a:ext cx="86221" cy="86221"/>
      </dsp:txXfrm>
    </dsp:sp>
    <dsp:sp modelId="{CAC8A984-70C0-4290-AEF8-AA375ED60F24}">
      <dsp:nvSpPr>
        <dsp:cNvPr id="0" name=""/>
        <dsp:cNvSpPr/>
      </dsp:nvSpPr>
      <dsp:spPr>
        <a:xfrm>
          <a:off x="1440162" y="3384378"/>
          <a:ext cx="2517337" cy="12987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ts val="32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相关文献太多，读不过来</a:t>
          </a:r>
          <a:endParaRPr lang="zh-CN" altLang="en-US" sz="2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78201" y="3422417"/>
        <a:ext cx="2441259" cy="1222670"/>
      </dsp:txXfrm>
    </dsp:sp>
    <dsp:sp modelId="{7BDC3518-5957-4166-97DA-1CB3C566B19F}">
      <dsp:nvSpPr>
        <dsp:cNvPr id="0" name=""/>
        <dsp:cNvSpPr/>
      </dsp:nvSpPr>
      <dsp:spPr>
        <a:xfrm rot="21591847">
          <a:off x="3957498" y="4011916"/>
          <a:ext cx="867044" cy="41616"/>
        </a:xfrm>
        <a:custGeom>
          <a:avLst/>
          <a:gdLst/>
          <a:ahLst/>
          <a:cxnLst/>
          <a:rect l="0" t="0" r="0" b="0"/>
          <a:pathLst>
            <a:path>
              <a:moveTo>
                <a:pt x="0" y="20808"/>
              </a:moveTo>
              <a:lnTo>
                <a:pt x="867044" y="2080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ts val="3200"/>
            </a:lnSpc>
            <a:spcBef>
              <a:spcPct val="0"/>
            </a:spcBef>
            <a:spcAft>
              <a:spcPts val="0"/>
            </a:spcAft>
          </a:pPr>
          <a:endParaRPr lang="zh-CN" altLang="en-US" sz="2400" b="1" kern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369345" y="4011048"/>
        <a:ext cx="43352" cy="43352"/>
      </dsp:txXfrm>
    </dsp:sp>
    <dsp:sp modelId="{28002E28-3BC7-4CEC-9A24-E94A75A06D91}">
      <dsp:nvSpPr>
        <dsp:cNvPr id="0" name=""/>
        <dsp:cNvSpPr/>
      </dsp:nvSpPr>
      <dsp:spPr>
        <a:xfrm>
          <a:off x="4824542" y="3384378"/>
          <a:ext cx="2586928" cy="12946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ts val="32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提高文献分析能力</a:t>
          </a:r>
          <a:endParaRPr lang="zh-CN" altLang="en-US" sz="2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862461" y="3422297"/>
        <a:ext cx="2511090" cy="12187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676B4-5FB2-4B3E-9B30-148234B2BF85}">
      <dsp:nvSpPr>
        <dsp:cNvPr id="0" name=""/>
        <dsp:cNvSpPr/>
      </dsp:nvSpPr>
      <dsp:spPr>
        <a:xfrm>
          <a:off x="2388257" y="1563304"/>
          <a:ext cx="3330191" cy="333019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文献分析的</a:t>
          </a:r>
          <a:endParaRPr lang="en-US" altLang="zh-CN" sz="2800" b="1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三重境界</a:t>
          </a:r>
          <a:endParaRPr lang="zh-CN" altLang="en-US" sz="2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75952" y="2050999"/>
        <a:ext cx="2354801" cy="2354801"/>
      </dsp:txXfrm>
    </dsp:sp>
    <dsp:sp modelId="{D93B04C1-1168-49B6-8DC5-4D5CC60E37D4}">
      <dsp:nvSpPr>
        <dsp:cNvPr id="0" name=""/>
        <dsp:cNvSpPr/>
      </dsp:nvSpPr>
      <dsp:spPr>
        <a:xfrm>
          <a:off x="2998007" y="66097"/>
          <a:ext cx="2110692" cy="1991404"/>
        </a:xfrm>
        <a:prstGeom prst="ellipse">
          <a:avLst/>
        </a:prstGeom>
        <a:solidFill>
          <a:schemeClr val="accent3">
            <a:alpha val="50000"/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数据库</a:t>
          </a:r>
          <a:endParaRPr lang="en-US" altLang="zh-CN" sz="2400" b="1" kern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分析</a:t>
          </a:r>
          <a:endParaRPr lang="zh-CN" altLang="en-US" sz="2400" b="1" kern="1200" dirty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307111" y="357731"/>
        <a:ext cx="1492484" cy="1408136"/>
      </dsp:txXfrm>
    </dsp:sp>
    <dsp:sp modelId="{059D60D5-2ABB-42FF-99C1-B2AF991286C3}">
      <dsp:nvSpPr>
        <dsp:cNvPr id="0" name=""/>
        <dsp:cNvSpPr/>
      </dsp:nvSpPr>
      <dsp:spPr>
        <a:xfrm>
          <a:off x="4878460" y="3286809"/>
          <a:ext cx="2102450" cy="2049783"/>
        </a:xfrm>
        <a:prstGeom prst="ellipse">
          <a:avLst/>
        </a:prstGeom>
        <a:solidFill>
          <a:schemeClr val="accent3">
            <a:alpha val="50000"/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非专业</a:t>
          </a:r>
          <a:endParaRPr lang="en-US" altLang="zh-CN" sz="2400" b="1" kern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4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软件分析</a:t>
          </a:r>
          <a:endParaRPr lang="zh-CN" altLang="en-US" sz="2400" b="1" kern="1200" dirty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186357" y="3586993"/>
        <a:ext cx="1486656" cy="1449415"/>
      </dsp:txXfrm>
    </dsp:sp>
    <dsp:sp modelId="{C22D42F5-67E4-4EF0-955A-42F176F53577}">
      <dsp:nvSpPr>
        <dsp:cNvPr id="0" name=""/>
        <dsp:cNvSpPr/>
      </dsp:nvSpPr>
      <dsp:spPr>
        <a:xfrm>
          <a:off x="1151322" y="3268010"/>
          <a:ext cx="2051398" cy="2087380"/>
        </a:xfrm>
        <a:prstGeom prst="ellipse">
          <a:avLst/>
        </a:prstGeom>
        <a:solidFill>
          <a:schemeClr val="accent3">
            <a:alpha val="50000"/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专业分析工具</a:t>
          </a:r>
          <a:endParaRPr lang="zh-CN" altLang="en-US" sz="2400" b="1" kern="1200" dirty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51742" y="3573700"/>
        <a:ext cx="1450558" cy="1476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95B945-FCC8-4DA3-8680-A198B14A3A26}">
      <dsp:nvSpPr>
        <dsp:cNvPr id="0" name=""/>
        <dsp:cNvSpPr/>
      </dsp:nvSpPr>
      <dsp:spPr>
        <a:xfrm>
          <a:off x="0" y="2297598"/>
          <a:ext cx="1377153" cy="8262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软件安装</a:t>
          </a:r>
          <a:endParaRPr lang="zh-CN" altLang="en-US" sz="2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201" y="2321799"/>
        <a:ext cx="1328751" cy="777889"/>
      </dsp:txXfrm>
    </dsp:sp>
    <dsp:sp modelId="{7E3A0401-F68C-4575-AF66-227F7921F4C6}">
      <dsp:nvSpPr>
        <dsp:cNvPr id="0" name=""/>
        <dsp:cNvSpPr/>
      </dsp:nvSpPr>
      <dsp:spPr>
        <a:xfrm>
          <a:off x="1514868" y="2539977"/>
          <a:ext cx="291956" cy="3415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514868" y="2608284"/>
        <a:ext cx="204369" cy="204919"/>
      </dsp:txXfrm>
    </dsp:sp>
    <dsp:sp modelId="{DD623536-7758-4E68-91EC-A55A719FF55F}">
      <dsp:nvSpPr>
        <dsp:cNvPr id="0" name=""/>
        <dsp:cNvSpPr/>
      </dsp:nvSpPr>
      <dsp:spPr>
        <a:xfrm>
          <a:off x="1928014" y="2297598"/>
          <a:ext cx="1377153" cy="826291"/>
        </a:xfrm>
        <a:prstGeom prst="roundRect">
          <a:avLst>
            <a:gd name="adj" fmla="val 10000"/>
          </a:avLst>
        </a:prstGeom>
        <a:solidFill>
          <a:schemeClr val="accent3">
            <a:hueOff val="2250053"/>
            <a:satOff val="-3376"/>
            <a:lumOff val="-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数据获取</a:t>
          </a:r>
          <a:endParaRPr lang="zh-CN" altLang="en-US" sz="2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52215" y="2321799"/>
        <a:ext cx="1328751" cy="777889"/>
      </dsp:txXfrm>
    </dsp:sp>
    <dsp:sp modelId="{4CE8BE85-86A4-4415-8BC9-392E0FC6A5D4}">
      <dsp:nvSpPr>
        <dsp:cNvPr id="0" name=""/>
        <dsp:cNvSpPr/>
      </dsp:nvSpPr>
      <dsp:spPr>
        <a:xfrm>
          <a:off x="3442882" y="2539977"/>
          <a:ext cx="291956" cy="3415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42882" y="2608284"/>
        <a:ext cx="204369" cy="204919"/>
      </dsp:txXfrm>
    </dsp:sp>
    <dsp:sp modelId="{14AB5292-D8AF-445C-82A8-A6BB59B19CEF}">
      <dsp:nvSpPr>
        <dsp:cNvPr id="0" name=""/>
        <dsp:cNvSpPr/>
      </dsp:nvSpPr>
      <dsp:spPr>
        <a:xfrm>
          <a:off x="3856028" y="2297598"/>
          <a:ext cx="1377153" cy="826291"/>
        </a:xfrm>
        <a:prstGeom prst="roundRect">
          <a:avLst>
            <a:gd name="adj" fmla="val 10000"/>
          </a:avLst>
        </a:prstGeom>
        <a:solidFill>
          <a:schemeClr val="accent3">
            <a:hueOff val="4500106"/>
            <a:satOff val="-6752"/>
            <a:lumOff val="-1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数据导入</a:t>
          </a:r>
          <a:endParaRPr lang="zh-CN" altLang="en-US" sz="2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80229" y="2321799"/>
        <a:ext cx="1328751" cy="777889"/>
      </dsp:txXfrm>
    </dsp:sp>
    <dsp:sp modelId="{13B66BCC-4E02-4FE8-9597-05B708E6D4DC}">
      <dsp:nvSpPr>
        <dsp:cNvPr id="0" name=""/>
        <dsp:cNvSpPr/>
      </dsp:nvSpPr>
      <dsp:spPr>
        <a:xfrm>
          <a:off x="5370896" y="2539977"/>
          <a:ext cx="291956" cy="3415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370896" y="2608284"/>
        <a:ext cx="204369" cy="204919"/>
      </dsp:txXfrm>
    </dsp:sp>
    <dsp:sp modelId="{93A28B51-B804-4923-8BBC-2B192C6DB1D5}">
      <dsp:nvSpPr>
        <dsp:cNvPr id="0" name=""/>
        <dsp:cNvSpPr/>
      </dsp:nvSpPr>
      <dsp:spPr>
        <a:xfrm>
          <a:off x="5784042" y="2297598"/>
          <a:ext cx="1377153" cy="826291"/>
        </a:xfrm>
        <a:prstGeom prst="roundRect">
          <a:avLst>
            <a:gd name="adj" fmla="val 10000"/>
          </a:avLst>
        </a:prstGeom>
        <a:solidFill>
          <a:schemeClr val="accent3">
            <a:hueOff val="6750158"/>
            <a:satOff val="-10128"/>
            <a:lumOff val="-1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作图分析</a:t>
          </a:r>
          <a:endParaRPr lang="zh-CN" altLang="en-US" sz="2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08243" y="2321799"/>
        <a:ext cx="1328751" cy="777889"/>
      </dsp:txXfrm>
    </dsp:sp>
    <dsp:sp modelId="{F0C21313-6F83-4F44-AF13-4EA9A0068581}">
      <dsp:nvSpPr>
        <dsp:cNvPr id="0" name=""/>
        <dsp:cNvSpPr/>
      </dsp:nvSpPr>
      <dsp:spPr>
        <a:xfrm>
          <a:off x="7298910" y="2539977"/>
          <a:ext cx="291956" cy="3415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298910" y="2608284"/>
        <a:ext cx="204369" cy="204919"/>
      </dsp:txXfrm>
    </dsp:sp>
    <dsp:sp modelId="{FD1C7CA6-3701-4238-9E82-AF66E0AF0CF7}">
      <dsp:nvSpPr>
        <dsp:cNvPr id="0" name=""/>
        <dsp:cNvSpPr/>
      </dsp:nvSpPr>
      <dsp:spPr>
        <a:xfrm>
          <a:off x="7712056" y="2297598"/>
          <a:ext cx="1377153" cy="826291"/>
        </a:xfrm>
        <a:prstGeom prst="roundRect">
          <a:avLst>
            <a:gd name="adj" fmla="val 10000"/>
          </a:avLst>
        </a:prstGeom>
        <a:solidFill>
          <a:schemeClr val="accent3">
            <a:hueOff val="9000211"/>
            <a:satOff val="-13504"/>
            <a:lumOff val="-2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数据导出</a:t>
          </a:r>
          <a:endParaRPr lang="zh-CN" altLang="en-US" sz="2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736257" y="2321799"/>
        <a:ext cx="1328751" cy="777889"/>
      </dsp:txXfrm>
    </dsp:sp>
    <dsp:sp modelId="{A5BD0D58-7541-426A-8A76-7C000979FE90}">
      <dsp:nvSpPr>
        <dsp:cNvPr id="0" name=""/>
        <dsp:cNvSpPr/>
      </dsp:nvSpPr>
      <dsp:spPr>
        <a:xfrm>
          <a:off x="9226925" y="2539977"/>
          <a:ext cx="291956" cy="3415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9226925" y="2608284"/>
        <a:ext cx="204369" cy="204919"/>
      </dsp:txXfrm>
    </dsp:sp>
    <dsp:sp modelId="{37B061E7-67C1-4AAB-8DCC-9BB4A23DBD6A}">
      <dsp:nvSpPr>
        <dsp:cNvPr id="0" name=""/>
        <dsp:cNvSpPr/>
      </dsp:nvSpPr>
      <dsp:spPr>
        <a:xfrm>
          <a:off x="9640071" y="2297598"/>
          <a:ext cx="1377153" cy="826291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原文阅读</a:t>
          </a:r>
          <a:endParaRPr lang="zh-CN" altLang="en-US" sz="2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664272" y="2321799"/>
        <a:ext cx="1328751" cy="777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F3725-0D92-49D9-88BD-0A725DCC5ECA}" type="datetimeFigureOut">
              <a:rPr lang="zh-CN" altLang="en-US" smtClean="0"/>
              <a:t>2018-07-03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BA8C6-1B8B-494C-881B-33C94A7D2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963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34892-2594-4348-9B59-391C3F1BE7C4}" type="datetimeFigureOut">
              <a:rPr lang="zh-CN" altLang="en-US" smtClean="0"/>
              <a:t>2018-07-03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031C7-A97A-4B3D-B11F-B8701A7D07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224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1925/wd/429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127.0.0.1:1925/so/28/" TargetMode="External"/><Relationship Id="rId4" Type="http://schemas.openxmlformats.org/officeDocument/2006/relationships/hyperlink" Target="http://127.0.0.1:1925/wd/1227/" TargetMode="Externa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127.0.0.1:1925/wd/414/" TargetMode="External"/><Relationship Id="rId13" Type="http://schemas.openxmlformats.org/officeDocument/2006/relationships/hyperlink" Target="http://127.0.0.1:1925/wd/444/" TargetMode="External"/><Relationship Id="rId3" Type="http://schemas.openxmlformats.org/officeDocument/2006/relationships/hyperlink" Target="http://127.0.0.1:1925/wd/296/" TargetMode="External"/><Relationship Id="rId7" Type="http://schemas.openxmlformats.org/officeDocument/2006/relationships/hyperlink" Target="http://127.0.0.1:1925/wd/697/" TargetMode="External"/><Relationship Id="rId12" Type="http://schemas.openxmlformats.org/officeDocument/2006/relationships/hyperlink" Target="http://127.0.0.1:1925/wd/823/" TargetMode="External"/><Relationship Id="rId17" Type="http://schemas.openxmlformats.org/officeDocument/2006/relationships/hyperlink" Target="http://127.0.0.1:1925/wd/958/" TargetMode="External"/><Relationship Id="rId2" Type="http://schemas.openxmlformats.org/officeDocument/2006/relationships/slide" Target="../slides/slide21.xml"/><Relationship Id="rId16" Type="http://schemas.openxmlformats.org/officeDocument/2006/relationships/hyperlink" Target="http://127.0.0.1:1925/wd/798/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127.0.0.1:1925/wd/734/" TargetMode="External"/><Relationship Id="rId11" Type="http://schemas.openxmlformats.org/officeDocument/2006/relationships/hyperlink" Target="http://127.0.0.1:1925/wd/642/" TargetMode="External"/><Relationship Id="rId5" Type="http://schemas.openxmlformats.org/officeDocument/2006/relationships/hyperlink" Target="http://127.0.0.1:1925/wd/1214/" TargetMode="External"/><Relationship Id="rId15" Type="http://schemas.openxmlformats.org/officeDocument/2006/relationships/hyperlink" Target="http://127.0.0.1:1925/wd/609/" TargetMode="External"/><Relationship Id="rId10" Type="http://schemas.openxmlformats.org/officeDocument/2006/relationships/hyperlink" Target="http://127.0.0.1:1925/wd/981/" TargetMode="External"/><Relationship Id="rId4" Type="http://schemas.openxmlformats.org/officeDocument/2006/relationships/hyperlink" Target="http://127.0.0.1:1925/wd/1135/" TargetMode="External"/><Relationship Id="rId9" Type="http://schemas.openxmlformats.org/officeDocument/2006/relationships/hyperlink" Target="http://127.0.0.1:1925/wd/267/" TargetMode="External"/><Relationship Id="rId14" Type="http://schemas.openxmlformats.org/officeDocument/2006/relationships/hyperlink" Target="http://127.0.0.1:1925/wd/539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1925/wd/642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 tooltip=" 229 records, TLCS 311, TGCS 1777 "/>
              </a:rPr>
              <a:t>Face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4" tooltip=" 21 records, TLCS 92, TGCS 556 "/>
              </a:rPr>
              <a:t>Verification</a:t>
            </a:r>
            <a:r>
              <a:rPr lang="en-US" altLang="zh-CN" dirty="0" smtClean="0"/>
              <a:t>    </a:t>
            </a:r>
            <a:r>
              <a:rPr lang="en-US" altLang="zh-CN" dirty="0" smtClean="0">
                <a:hlinkClick r:id="rId5" tooltip=" 1 records, TLCS 89, TGCS 534 "/>
              </a:rPr>
              <a:t>RECOGNITION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031C7-A97A-4B3D-B11F-B8701A7D071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41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3" tooltip=" 218 records, TLCS 116, TGCS 607 "/>
              </a:rPr>
              <a:t>Deep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4" tooltip=" 7 records, TLCS 3, TGCS 123 "/>
              </a:rPr>
              <a:t>Supervised</a:t>
            </a:r>
            <a:r>
              <a:rPr lang="en-US" altLang="zh-CN" dirty="0" smtClean="0"/>
              <a:t>, but Not </a:t>
            </a:r>
            <a:r>
              <a:rPr lang="en-US" altLang="zh-CN" dirty="0" smtClean="0">
                <a:hlinkClick r:id="rId5" tooltip=" 8 records, TLCS 2, TGCS 124 "/>
              </a:rPr>
              <a:t>Unsupervised</a:t>
            </a:r>
            <a:r>
              <a:rPr lang="en-US" altLang="zh-CN" dirty="0" smtClean="0"/>
              <a:t>, </a:t>
            </a:r>
            <a:r>
              <a:rPr lang="en-US" altLang="zh-CN" dirty="0" smtClean="0">
                <a:hlinkClick r:id="rId6" tooltip=" 16 records, TLCS 2, TGCS 204 "/>
              </a:rPr>
              <a:t>Models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7" tooltip=" 1 records, TLCS 0, TGCS 99 "/>
              </a:rPr>
              <a:t>May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8" tooltip=" 1 records, TLCS 0, TGCS 99 "/>
              </a:rPr>
              <a:t>Explain</a:t>
            </a:r>
            <a:r>
              <a:rPr lang="en-US" altLang="zh-CN" dirty="0" smtClean="0"/>
              <a:t> IT </a:t>
            </a:r>
            <a:r>
              <a:rPr lang="en-US" altLang="zh-CN" dirty="0" smtClean="0">
                <a:hlinkClick r:id="rId9" tooltip=" 1 records, TLCS 0, TGCS 99 "/>
              </a:rPr>
              <a:t>Cortical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tooltip=" 21 records, TLCS 6, TGCS 141 "/>
              </a:rPr>
              <a:t>Representation</a:t>
            </a:r>
            <a:r>
              <a:rPr lang="zh-CN" altLang="en-US" dirty="0" smtClean="0"/>
              <a:t>，深度监督，但不是非监督，模型可以解释它的皮质代表性。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hlinkClick r:id="rId11" tooltip=" 143 records, TLCS 58, TGCS 499 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hlinkClick r:id="rId11" tooltip=" 143 records, TLCS 58, TGCS 499 "/>
              </a:rPr>
              <a:t>Learning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2" tooltip=" 4 records, TLCS 1, TGCS 113 "/>
              </a:rPr>
              <a:t>optimized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3" tooltip=" 49 records, TLCS 15, TGCS 182 "/>
              </a:rPr>
              <a:t>features</a:t>
            </a:r>
            <a:r>
              <a:rPr lang="en-US" altLang="zh-CN" dirty="0" smtClean="0"/>
              <a:t> for </a:t>
            </a:r>
            <a:r>
              <a:rPr lang="en-US" altLang="zh-CN" dirty="0" smtClean="0">
                <a:hlinkClick r:id="rId14" tooltip=" 10 records, TLCS 9, TGCS 134 "/>
              </a:rPr>
              <a:t>hierarchical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6" tooltip=" 16 records, TLCS 2, TGCS 204 "/>
              </a:rPr>
              <a:t>models</a:t>
            </a:r>
            <a:r>
              <a:rPr lang="en-US" altLang="zh-CN" dirty="0" smtClean="0"/>
              <a:t> of </a:t>
            </a:r>
            <a:r>
              <a:rPr lang="en-US" altLang="zh-CN" dirty="0" smtClean="0">
                <a:hlinkClick r:id="rId15" tooltip=" 15 records, TLCS 7, TGCS 197 "/>
              </a:rPr>
              <a:t>invariant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6" tooltip=" 20 records, TLCS 4, TGCS 209 "/>
              </a:rPr>
              <a:t>object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7" tooltip=" 224 records, TLCS 157, TGCS 1115 "/>
              </a:rPr>
              <a:t>recognition</a:t>
            </a:r>
            <a:r>
              <a:rPr lang="zh-CN" altLang="en-US" dirty="0" smtClean="0"/>
              <a:t>，不变的物体识别的分层模型的学习优化特征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031C7-A97A-4B3D-B11F-B8701A7D071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362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hlinkClick r:id="rId3" tooltip=" 143 records, TLCS 58, TGCS 499 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031C7-A97A-4B3D-B11F-B8701A7D071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758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基于梯度的学习在文档识别中的应用，</a:t>
            </a:r>
            <a:r>
              <a:rPr lang="en-US" altLang="zh-CN" dirty="0" smtClean="0"/>
              <a:t>1998</a:t>
            </a:r>
            <a:r>
              <a:rPr lang="zh-CN" altLang="en-US" dirty="0" smtClean="0"/>
              <a:t>年，该文开创性地将向卷积神经网络引进了机器学习领域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031C7-A97A-4B3D-B11F-B8701A7D071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170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360云盘\04-待整理ing\pic\绿色封面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" y="0"/>
            <a:ext cx="12196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2" descr="D:\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75" y="3220967"/>
            <a:ext cx="4039460" cy="33472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380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99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944736"/>
            <a:ext cx="9699575" cy="10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9699575" y="944736"/>
            <a:ext cx="1335748" cy="108000"/>
          </a:xfrm>
          <a:prstGeom prst="rect">
            <a:avLst/>
          </a:prstGeom>
          <a:solidFill>
            <a:srgbClr val="9BD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11035323" y="944736"/>
            <a:ext cx="1164652" cy="10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3"/>
          <p:cNvSpPr txBox="1"/>
          <p:nvPr userDrawn="1"/>
        </p:nvSpPr>
        <p:spPr>
          <a:xfrm>
            <a:off x="829311" y="404664"/>
            <a:ext cx="1451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sz="2800" b="1" dirty="0" smtClean="0">
                <a:solidFill>
                  <a:srgbClr val="666666"/>
                </a:solidFill>
                <a:latin typeface="微软雅黑" pitchFamily="34" charset="-122"/>
                <a:ea typeface="微软雅黑" pitchFamily="34" charset="-122"/>
              </a:rPr>
              <a:t>目录页</a:t>
            </a:r>
            <a:endParaRPr lang="zh-CN" altLang="en-US" sz="2800" b="1" dirty="0">
              <a:solidFill>
                <a:srgbClr val="6666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24"/>
          <p:cNvSpPr>
            <a:spLocks noChangeArrowheads="1"/>
          </p:cNvSpPr>
          <p:nvPr userDrawn="1"/>
        </p:nvSpPr>
        <p:spPr bwMode="auto">
          <a:xfrm>
            <a:off x="2137147" y="558552"/>
            <a:ext cx="24482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9BD106"/>
                </a:solidFill>
                <a:ea typeface="微软雅黑" pitchFamily="34" charset="-122"/>
                <a:cs typeface="Arial Unicode MS" pitchFamily="34" charset="-122"/>
              </a:rPr>
              <a:t>CONTENTS PAGE</a:t>
            </a:r>
            <a:endParaRPr lang="en-US" altLang="zh-CN" b="1" dirty="0">
              <a:solidFill>
                <a:srgbClr val="9BD106"/>
              </a:solidFill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45" name="TextBox 15"/>
          <p:cNvSpPr txBox="1"/>
          <p:nvPr userDrawn="1"/>
        </p:nvSpPr>
        <p:spPr>
          <a:xfrm>
            <a:off x="11091290" y="6330806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—  </a:t>
            </a:r>
            <a:fld id="{2EEF1883-7A0E-4F66-9932-E581691AD397}" type="slidenum">
              <a:rPr lang="zh-CN" altLang="en-US" sz="16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—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zh-CN" altLang="en-US" sz="1600" b="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椭圆 45"/>
          <p:cNvSpPr/>
          <p:nvPr userDrawn="1"/>
        </p:nvSpPr>
        <p:spPr>
          <a:xfrm>
            <a:off x="829311" y="2348880"/>
            <a:ext cx="2160120" cy="2160120"/>
          </a:xfrm>
          <a:prstGeom prst="ellipse">
            <a:avLst/>
          </a:prstGeom>
          <a:solidFill>
            <a:srgbClr val="9BD10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Impact" pitchFamily="34" charset="0"/>
            </a:endParaRPr>
          </a:p>
        </p:txBody>
      </p:sp>
      <p:sp>
        <p:nvSpPr>
          <p:cNvPr id="48" name="椭圆 47"/>
          <p:cNvSpPr/>
          <p:nvPr userDrawn="1"/>
        </p:nvSpPr>
        <p:spPr>
          <a:xfrm>
            <a:off x="5019927" y="4012995"/>
            <a:ext cx="2160120" cy="2160120"/>
          </a:xfrm>
          <a:prstGeom prst="ellipse">
            <a:avLst/>
          </a:prstGeom>
          <a:solidFill>
            <a:srgbClr val="9BD10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Impact" pitchFamily="34" charset="0"/>
            </a:endParaRPr>
          </a:p>
        </p:txBody>
      </p:sp>
      <p:sp>
        <p:nvSpPr>
          <p:cNvPr id="49" name="椭圆 48"/>
          <p:cNvSpPr/>
          <p:nvPr userDrawn="1"/>
        </p:nvSpPr>
        <p:spPr>
          <a:xfrm>
            <a:off x="8791841" y="1773883"/>
            <a:ext cx="2160120" cy="2160120"/>
          </a:xfrm>
          <a:prstGeom prst="ellipse">
            <a:avLst/>
          </a:prstGeom>
          <a:solidFill>
            <a:srgbClr val="9BD10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Impact" pitchFamily="34" charset="0"/>
            </a:endParaRPr>
          </a:p>
        </p:txBody>
      </p:sp>
      <p:cxnSp>
        <p:nvCxnSpPr>
          <p:cNvPr id="50" name="直接箭头连接符 49"/>
          <p:cNvCxnSpPr>
            <a:stCxn id="46" idx="7"/>
          </p:cNvCxnSpPr>
          <p:nvPr userDrawn="1"/>
        </p:nvCxnSpPr>
        <p:spPr>
          <a:xfrm>
            <a:off x="2673089" y="2665222"/>
            <a:ext cx="2548710" cy="1843778"/>
          </a:xfrm>
          <a:prstGeom prst="straightConnector1">
            <a:avLst/>
          </a:prstGeom>
          <a:ln w="19050">
            <a:solidFill>
              <a:srgbClr val="9BD10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48" idx="7"/>
            <a:endCxn id="49" idx="3"/>
          </p:cNvCxnSpPr>
          <p:nvPr userDrawn="1"/>
        </p:nvCxnSpPr>
        <p:spPr>
          <a:xfrm flipV="1">
            <a:off x="6863705" y="3617661"/>
            <a:ext cx="2244478" cy="711676"/>
          </a:xfrm>
          <a:prstGeom prst="straightConnector1">
            <a:avLst/>
          </a:prstGeom>
          <a:ln w="19050">
            <a:solidFill>
              <a:srgbClr val="9BD10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46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68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3315042" y="381372"/>
            <a:ext cx="2376000" cy="108000"/>
          </a:xfrm>
          <a:prstGeom prst="rect">
            <a:avLst/>
          </a:prstGeom>
          <a:solidFill>
            <a:srgbClr val="9BD10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3315042" y="921420"/>
            <a:ext cx="2376000" cy="108000"/>
          </a:xfrm>
          <a:prstGeom prst="rect">
            <a:avLst/>
          </a:prstGeom>
          <a:solidFill>
            <a:srgbClr val="9BD10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5715485" y="381372"/>
            <a:ext cx="2376000" cy="108000"/>
          </a:xfrm>
          <a:prstGeom prst="rect">
            <a:avLst/>
          </a:prstGeom>
          <a:solidFill>
            <a:srgbClr val="9BD10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5715485" y="921420"/>
            <a:ext cx="2376000" cy="108000"/>
          </a:xfrm>
          <a:prstGeom prst="rect">
            <a:avLst/>
          </a:prstGeom>
          <a:solidFill>
            <a:srgbClr val="9BD10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8115927" y="381372"/>
            <a:ext cx="2376000" cy="108000"/>
          </a:xfrm>
          <a:prstGeom prst="rect">
            <a:avLst/>
          </a:prstGeom>
          <a:solidFill>
            <a:srgbClr val="9BD106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:\360云盘\04-待整理ing\pic\绿色封面.PNG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" y="0"/>
            <a:ext cx="12196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3"/>
          <p:cNvSpPr txBox="1"/>
          <p:nvPr userDrawn="1"/>
        </p:nvSpPr>
        <p:spPr>
          <a:xfrm>
            <a:off x="3650903" y="2276872"/>
            <a:ext cx="82089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8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Q &amp; A</a:t>
            </a:r>
            <a:endParaRPr lang="zh-CN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1" name="Picture 2" descr="C:\Documents and Settings\t11318\桌面\未标题-1 拷贝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3" y="2578249"/>
            <a:ext cx="5112568" cy="427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63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10561313" y="0"/>
            <a:ext cx="646584" cy="1019175"/>
          </a:xfrm>
          <a:prstGeom prst="rect">
            <a:avLst/>
          </a:prstGeom>
          <a:solidFill>
            <a:srgbClr val="80C4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TextBox 15"/>
          <p:cNvSpPr txBox="1"/>
          <p:nvPr userDrawn="1"/>
        </p:nvSpPr>
        <p:spPr>
          <a:xfrm>
            <a:off x="10561313" y="548680"/>
            <a:ext cx="65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14599" y="381372"/>
            <a:ext cx="9577064" cy="108000"/>
          </a:xfrm>
          <a:prstGeom prst="rect">
            <a:avLst/>
          </a:prstGeom>
          <a:solidFill>
            <a:srgbClr val="0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49" r:id="rId4"/>
    <p:sldLayoutId id="2147483651" r:id="rId5"/>
    <p:sldLayoutId id="2147483655" r:id="rId6"/>
    <p:sldLayoutId id="2147483656" r:id="rId7"/>
    <p:sldLayoutId id="2147483665" r:id="rId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zhuanlan.zhihu.com/p/2090289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2714799" y="1435863"/>
            <a:ext cx="8784976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zh-CN" altLang="en-US" sz="66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rPr>
              <a:t>开题利器</a:t>
            </a:r>
            <a:endParaRPr lang="en-US" altLang="zh-CN" sz="66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algn="r">
              <a:defRPr/>
            </a:pPr>
            <a:r>
              <a:rPr lang="zh-CN" altLang="zh-CN" sz="4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rPr>
              <a:t>――</a:t>
            </a:r>
            <a:r>
              <a:rPr lang="zh-CN" altLang="en-US" sz="4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rPr>
              <a:t>利用</a:t>
            </a:r>
            <a:r>
              <a:rPr lang="en-US" altLang="zh-CN" sz="4000" b="1" kern="1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rPr>
              <a:t>Histcite</a:t>
            </a:r>
            <a:r>
              <a:rPr lang="zh-CN" altLang="en-US" sz="40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快速定位领域核心文献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7"/>
          <p:cNvSpPr txBox="1">
            <a:spLocks noChangeArrowheads="1"/>
          </p:cNvSpPr>
          <p:nvPr/>
        </p:nvSpPr>
        <p:spPr bwMode="auto">
          <a:xfrm>
            <a:off x="9483551" y="6093296"/>
            <a:ext cx="2470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10287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r" eaLnBrk="1" hangingPunct="1"/>
            <a:r>
              <a:rPr lang="zh-CN" altLang="en-US" sz="2000" dirty="0" smtClean="0">
                <a:solidFill>
                  <a:schemeClr val="bg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秦鸿，</a:t>
            </a:r>
            <a:r>
              <a:rPr lang="en-US" altLang="zh-CN" sz="2000" dirty="0" smtClean="0">
                <a:solidFill>
                  <a:schemeClr val="bg1"/>
                </a:solidFill>
                <a:effectLst/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2018.5.31</a:t>
            </a:r>
            <a:endParaRPr lang="zh-CN" altLang="en-US" sz="2000" dirty="0">
              <a:solidFill>
                <a:schemeClr val="bg1"/>
              </a:solidFill>
              <a:effectLst/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27" y="260648"/>
            <a:ext cx="1247922" cy="12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852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75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036371" y="1520705"/>
            <a:ext cx="8739063" cy="1256373"/>
            <a:chOff x="912" y="1007"/>
            <a:chExt cx="3984" cy="912"/>
          </a:xfrm>
        </p:grpSpPr>
        <p:sp>
          <p:nvSpPr>
            <p:cNvPr id="22" name="AutoShape 4"/>
            <p:cNvSpPr>
              <a:spLocks noChangeArrowheads="1"/>
            </p:cNvSpPr>
            <p:nvPr/>
          </p:nvSpPr>
          <p:spPr bwMode="gray">
            <a:xfrm>
              <a:off x="912" y="1007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F3F3F3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hlink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3" name="Group 5"/>
            <p:cNvGrpSpPr>
              <a:grpSpLocks/>
            </p:cNvGrpSpPr>
            <p:nvPr/>
          </p:nvGrpSpPr>
          <p:grpSpPr bwMode="auto">
            <a:xfrm>
              <a:off x="999" y="1092"/>
              <a:ext cx="768" cy="746"/>
              <a:chOff x="999" y="1092"/>
              <a:chExt cx="768" cy="746"/>
            </a:xfrm>
          </p:grpSpPr>
          <p:sp>
            <p:nvSpPr>
              <p:cNvPr id="25" name="AutoShape 6"/>
              <p:cNvSpPr>
                <a:spLocks noChangeArrowheads="1"/>
              </p:cNvSpPr>
              <p:nvPr/>
            </p:nvSpPr>
            <p:spPr bwMode="gray">
              <a:xfrm>
                <a:off x="999" y="1092"/>
                <a:ext cx="768" cy="746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zh-CN" altLang="en-US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26" name="Freeform 7"/>
              <p:cNvSpPr>
                <a:spLocks/>
              </p:cNvSpPr>
              <p:nvPr/>
            </p:nvSpPr>
            <p:spPr bwMode="gray">
              <a:xfrm>
                <a:off x="1047" y="1141"/>
                <a:ext cx="383" cy="372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zh-CN" altLang="en-US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27" name="Text Box 8"/>
              <p:cNvSpPr txBox="1">
                <a:spLocks noChangeArrowheads="1"/>
              </p:cNvSpPr>
              <p:nvPr/>
            </p:nvSpPr>
            <p:spPr bwMode="gray">
              <a:xfrm>
                <a:off x="1169" y="1295"/>
                <a:ext cx="412" cy="38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2800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pitchFamily="2" charset="-122"/>
                  </a:rPr>
                  <a:t>继承</a:t>
                </a:r>
                <a:endParaRPr lang="en-US" altLang="zh-CN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pitchFamily="2" charset="-122"/>
                </a:endParaRPr>
              </a:p>
            </p:txBody>
          </p:sp>
        </p:grpSp>
        <p:sp>
          <p:nvSpPr>
            <p:cNvPr id="24" name="Text Box 9"/>
            <p:cNvSpPr txBox="1">
              <a:spLocks noChangeArrowheads="1"/>
            </p:cNvSpPr>
            <p:nvPr/>
          </p:nvSpPr>
          <p:spPr bwMode="gray">
            <a:xfrm>
              <a:off x="1854" y="1274"/>
              <a:ext cx="2928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hlink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引用前人的工作是开展研究的基础</a:t>
              </a:r>
              <a:endParaRPr lang="en-US" altLang="zh-CN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Group 17"/>
          <p:cNvGrpSpPr>
            <a:grpSpLocks/>
          </p:cNvGrpSpPr>
          <p:nvPr/>
        </p:nvGrpSpPr>
        <p:grpSpPr bwMode="auto">
          <a:xfrm>
            <a:off x="1036371" y="3404775"/>
            <a:ext cx="8739063" cy="1256373"/>
            <a:chOff x="912" y="3036"/>
            <a:chExt cx="3984" cy="912"/>
          </a:xfrm>
        </p:grpSpPr>
        <p:sp>
          <p:nvSpPr>
            <p:cNvPr id="10" name="AutoShape 18"/>
            <p:cNvSpPr>
              <a:spLocks noChangeArrowheads="1"/>
            </p:cNvSpPr>
            <p:nvPr/>
          </p:nvSpPr>
          <p:spPr bwMode="gray">
            <a:xfrm>
              <a:off x="912" y="303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EEEEEE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hlink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" name="Group 19"/>
            <p:cNvGrpSpPr>
              <a:grpSpLocks/>
            </p:cNvGrpSpPr>
            <p:nvPr/>
          </p:nvGrpSpPr>
          <p:grpSpPr bwMode="auto">
            <a:xfrm>
              <a:off x="999" y="3124"/>
              <a:ext cx="768" cy="746"/>
              <a:chOff x="999" y="3124"/>
              <a:chExt cx="768" cy="746"/>
            </a:xfrm>
          </p:grpSpPr>
          <p:sp>
            <p:nvSpPr>
              <p:cNvPr id="13" name="AutoShape 20"/>
              <p:cNvSpPr>
                <a:spLocks noChangeArrowheads="1"/>
              </p:cNvSpPr>
              <p:nvPr/>
            </p:nvSpPr>
            <p:spPr bwMode="gray">
              <a:xfrm>
                <a:off x="999" y="3124"/>
                <a:ext cx="768" cy="746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folHlink">
                      <a:gamma/>
                      <a:tint val="63529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defRPr/>
                </a:pPr>
                <a:endParaRPr lang="zh-CN" altLang="en-US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4" name="Freeform 21"/>
              <p:cNvSpPr>
                <a:spLocks/>
              </p:cNvSpPr>
              <p:nvPr/>
            </p:nvSpPr>
            <p:spPr bwMode="gray">
              <a:xfrm>
                <a:off x="1047" y="3169"/>
                <a:ext cx="383" cy="372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48627"/>
                      <a:invGamma/>
                    </a:schemeClr>
                  </a:gs>
                  <a:gs pos="100000">
                    <a:schemeClr val="fol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zh-CN" altLang="en-US"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5" name="Text Box 22"/>
              <p:cNvSpPr txBox="1">
                <a:spLocks noChangeArrowheads="1"/>
              </p:cNvSpPr>
              <p:nvPr/>
            </p:nvSpPr>
            <p:spPr bwMode="gray">
              <a:xfrm>
                <a:off x="1169" y="3328"/>
                <a:ext cx="412" cy="38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2800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ea typeface="宋体" pitchFamily="2" charset="-122"/>
                  </a:rPr>
                  <a:t>沿革</a:t>
                </a:r>
                <a:endParaRPr lang="en-US" altLang="zh-CN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ea typeface="宋体" pitchFamily="2" charset="-122"/>
                </a:endParaRPr>
              </a:p>
            </p:txBody>
          </p:sp>
        </p:grpSp>
      </p:grpSp>
      <p:sp>
        <p:nvSpPr>
          <p:cNvPr id="28" name="Text Box 9"/>
          <p:cNvSpPr txBox="1">
            <a:spLocks noChangeArrowheads="1"/>
          </p:cNvSpPr>
          <p:nvPr/>
        </p:nvSpPr>
        <p:spPr bwMode="gray">
          <a:xfrm>
            <a:off x="914599" y="764704"/>
            <a:ext cx="6422685" cy="523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rgbClr val="80C4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引文分析原理</a:t>
            </a:r>
            <a:endParaRPr lang="en-US" altLang="zh-CN" b="0" dirty="0">
              <a:solidFill>
                <a:srgbClr val="80C4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 Box 9"/>
          <p:cNvSpPr txBox="1">
            <a:spLocks noChangeArrowheads="1"/>
          </p:cNvSpPr>
          <p:nvPr/>
        </p:nvSpPr>
        <p:spPr bwMode="gray">
          <a:xfrm>
            <a:off x="3130715" y="3844230"/>
            <a:ext cx="6422685" cy="523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hlink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引文展示了知识积累的过程</a:t>
            </a:r>
            <a:endParaRPr lang="en-US" altLang="zh-CN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82551" y="5229200"/>
            <a:ext cx="11161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Histcite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核心思想：高效的学习策略，要找最核心的文献进行学习。</a:t>
            </a:r>
            <a:endParaRPr lang="en-US" altLang="zh-CN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Histcite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核心功能：快速锁定某个领域的重要文献，快速绘出领域的发展脉络。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713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834357" y="2348880"/>
            <a:ext cx="2160120" cy="2160120"/>
          </a:xfrm>
          <a:prstGeom prst="ellipse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802324" y="1771521"/>
            <a:ext cx="2160120" cy="2160120"/>
          </a:xfrm>
          <a:prstGeom prst="ellipse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Impact" pitchFamily="34" charset="0"/>
            </a:endParaRPr>
          </a:p>
        </p:txBody>
      </p:sp>
      <p:sp>
        <p:nvSpPr>
          <p:cNvPr id="2" name="TextBox 52"/>
          <p:cNvSpPr txBox="1"/>
          <p:nvPr/>
        </p:nvSpPr>
        <p:spPr>
          <a:xfrm>
            <a:off x="914599" y="2996952"/>
            <a:ext cx="19442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HISTCITE</a:t>
            </a:r>
            <a:r>
              <a:rPr lang="zh-CN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</a:p>
        </p:txBody>
      </p:sp>
      <p:sp>
        <p:nvSpPr>
          <p:cNvPr id="3" name="TextBox 52"/>
          <p:cNvSpPr txBox="1"/>
          <p:nvPr/>
        </p:nvSpPr>
        <p:spPr>
          <a:xfrm>
            <a:off x="8907487" y="2348880"/>
            <a:ext cx="2016224" cy="10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HISTCITE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ts val="400"/>
              </a:spcBef>
              <a:defRPr/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技巧</a:t>
            </a:r>
            <a:endParaRPr lang="zh-CN" altLang="en-US" sz="4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52"/>
          <p:cNvSpPr txBox="1"/>
          <p:nvPr/>
        </p:nvSpPr>
        <p:spPr>
          <a:xfrm>
            <a:off x="5091063" y="4653136"/>
            <a:ext cx="19442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HISTCITE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zh-CN" altLang="en-US" sz="4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0371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2"/>
          <p:cNvSpPr txBox="1"/>
          <p:nvPr/>
        </p:nvSpPr>
        <p:spPr>
          <a:xfrm>
            <a:off x="879837" y="631664"/>
            <a:ext cx="3816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defRPr/>
            </a:pP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Histcite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软件使用步骤：</a:t>
            </a:r>
            <a:endParaRPr lang="zh-CN" altLang="en-US" sz="4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356878793"/>
              </p:ext>
            </p:extLst>
          </p:nvPr>
        </p:nvGraphicFramePr>
        <p:xfrm>
          <a:off x="482551" y="905179"/>
          <a:ext cx="11017224" cy="5421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426767" y="4293822"/>
            <a:ext cx="1382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</a:rPr>
              <a:t>From WOS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2289" y="4296630"/>
            <a:ext cx="1690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</a:rPr>
              <a:t>Free Software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74546" y="4293822"/>
            <a:ext cx="135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</a:rPr>
              <a:t>To </a:t>
            </a:r>
            <a:r>
              <a:rPr lang="en-US" altLang="zh-CN" sz="2000" dirty="0" err="1" smtClean="0">
                <a:solidFill>
                  <a:srgbClr val="C00000"/>
                </a:solidFill>
              </a:rPr>
              <a:t>Histcite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48704" y="4293822"/>
            <a:ext cx="1537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</a:rPr>
              <a:t>Make Graph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9837" y="1633739"/>
            <a:ext cx="742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使用软件前需要对该学科领域有一个初步的了解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38999" y="4293822"/>
            <a:ext cx="135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</a:rPr>
              <a:t>To Endnote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402679" y="4293822"/>
            <a:ext cx="1089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</a:rPr>
              <a:t>Reading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3" name="手杖形箭头 22"/>
          <p:cNvSpPr/>
          <p:nvPr/>
        </p:nvSpPr>
        <p:spPr>
          <a:xfrm>
            <a:off x="6891263" y="2574259"/>
            <a:ext cx="4176464" cy="620354"/>
          </a:xfrm>
          <a:prstGeom prst="utur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7642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/>
          <p:nvPr/>
        </p:nvSpPr>
        <p:spPr>
          <a:xfrm>
            <a:off x="733798" y="5689988"/>
            <a:ext cx="4651641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rgbClr val="80C417"/>
                </a:solidFill>
                <a:latin typeface="微软雅黑" pitchFamily="34" charset="-122"/>
                <a:ea typeface="微软雅黑" pitchFamily="34" charset="-122"/>
              </a:rPr>
              <a:t>官网声明：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Histcite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不再继续开发，也不再提供官方的技术支持。但仍然提供软件下载。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2"/>
          <p:cNvSpPr txBox="1"/>
          <p:nvPr/>
        </p:nvSpPr>
        <p:spPr>
          <a:xfrm>
            <a:off x="879837" y="631664"/>
            <a:ext cx="3816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defRPr/>
            </a:pP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Histcite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软件下载：</a:t>
            </a:r>
            <a:endParaRPr lang="zh-CN" altLang="en-US" sz="4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98" y="1692579"/>
            <a:ext cx="4824536" cy="3719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175" y="1692579"/>
            <a:ext cx="5360463" cy="3719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6"/>
          <p:cNvSpPr txBox="1"/>
          <p:nvPr/>
        </p:nvSpPr>
        <p:spPr>
          <a:xfrm>
            <a:off x="6099175" y="5613044"/>
            <a:ext cx="5390776" cy="85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国内</a:t>
            </a:r>
            <a:r>
              <a:rPr lang="zh-CN" altLang="en-US" dirty="0">
                <a:solidFill>
                  <a:srgbClr val="80C417"/>
                </a:solidFill>
                <a:latin typeface="微软雅黑" pitchFamily="34" charset="-122"/>
                <a:ea typeface="微软雅黑" pitchFamily="34" charset="-122"/>
              </a:rPr>
              <a:t>王庆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改写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的绿色程序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Histcite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Pro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，推荐使用。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hlinkClick r:id="rId4"/>
              </a:rPr>
              <a:t>https://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hlinkClick r:id="rId4"/>
              </a:rPr>
              <a:t>zhuanlan.zhihu.com/p/20902898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0119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15" y="1160636"/>
            <a:ext cx="8961897" cy="5570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709359" y="5223558"/>
            <a:ext cx="896189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2"/>
          <p:cNvSpPr txBox="1"/>
          <p:nvPr/>
        </p:nvSpPr>
        <p:spPr>
          <a:xfrm>
            <a:off x="703615" y="487857"/>
            <a:ext cx="3816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defRPr/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实例演示：</a:t>
            </a:r>
            <a:endParaRPr lang="zh-CN" altLang="en-US" sz="4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727" y="1844824"/>
            <a:ext cx="9243861" cy="8154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412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267527" y="1988840"/>
            <a:ext cx="2500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检索策略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2"/>
          <p:cNvSpPr txBox="1"/>
          <p:nvPr/>
        </p:nvSpPr>
        <p:spPr>
          <a:xfrm>
            <a:off x="298302" y="548680"/>
            <a:ext cx="3816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defRPr/>
            </a:pPr>
            <a:r>
              <a:rPr lang="en-US" altLang="zh-CN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Histcite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数据获取</a:t>
            </a:r>
            <a:endParaRPr lang="zh-CN" altLang="en-US" sz="4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93" y="1196752"/>
            <a:ext cx="8572747" cy="56612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94720" y="2944688"/>
            <a:ext cx="4464496" cy="484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6568" y="5373216"/>
            <a:ext cx="40324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26568" y="5800325"/>
            <a:ext cx="8267872" cy="52322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TS=(Convolutional Neural </a:t>
            </a:r>
            <a:r>
              <a:rPr lang="en-US" altLang="zh-CN" sz="2800" dirty="0" smtClean="0">
                <a:solidFill>
                  <a:schemeClr val="bg1"/>
                </a:solidFill>
              </a:rPr>
              <a:t>Network </a:t>
            </a:r>
            <a:r>
              <a:rPr lang="en-US" altLang="zh-CN" sz="2800" dirty="0">
                <a:solidFill>
                  <a:schemeClr val="bg1"/>
                </a:solidFill>
              </a:rPr>
              <a:t>AND (face OR facial))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267527" y="2551836"/>
            <a:ext cx="27363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 smtClean="0">
                <a:solidFill>
                  <a:srgbClr val="C00000"/>
                </a:solidFill>
              </a:rPr>
              <a:t>face recognition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detection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verification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漏检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altLang="zh-CN" dirty="0" smtClean="0">
                <a:solidFill>
                  <a:srgbClr val="C00000"/>
                </a:solidFill>
              </a:rPr>
              <a:t>Face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facial  -&gt;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漏检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zh-CN" dirty="0" err="1">
                <a:solidFill>
                  <a:srgbClr val="C00000"/>
                </a:solidFill>
              </a:rPr>
              <a:t>fac</a:t>
            </a:r>
            <a:r>
              <a:rPr lang="en-US" altLang="zh-CN" dirty="0">
                <a:solidFill>
                  <a:srgbClr val="C00000"/>
                </a:solidFill>
              </a:rPr>
              <a:t>*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       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factor -&gt;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误检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4"/>
            </a:pPr>
            <a:r>
              <a:rPr lang="en-US" altLang="zh-CN" dirty="0" smtClean="0">
                <a:solidFill>
                  <a:srgbClr val="C00000"/>
                </a:solidFill>
              </a:rPr>
              <a:t>face  </a:t>
            </a:r>
            <a:r>
              <a:rPr lang="en-US" altLang="zh-CN" dirty="0">
                <a:solidFill>
                  <a:srgbClr val="C00000"/>
                </a:solidFill>
              </a:rPr>
              <a:t>OR </a:t>
            </a:r>
            <a:r>
              <a:rPr lang="en-US" altLang="zh-CN" dirty="0" smtClean="0">
                <a:solidFill>
                  <a:srgbClr val="C00000"/>
                </a:solidFill>
              </a:rPr>
              <a:t>facial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6687" y="6396335"/>
            <a:ext cx="5544616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提取关键词：卷积神经网络、人脸识别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409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 animBg="1"/>
      <p:bldP spid="5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77" y="3068960"/>
            <a:ext cx="6260768" cy="282913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C000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矩形 4"/>
          <p:cNvSpPr/>
          <p:nvPr/>
        </p:nvSpPr>
        <p:spPr>
          <a:xfrm>
            <a:off x="194519" y="1340768"/>
            <a:ext cx="2232248" cy="484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795619" y="2276872"/>
            <a:ext cx="2880320" cy="484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611343" y="3789041"/>
            <a:ext cx="1800200" cy="288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539335" y="4221089"/>
            <a:ext cx="4032448" cy="307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467327" y="4919772"/>
            <a:ext cx="4104456" cy="392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403431" y="5445225"/>
            <a:ext cx="720080" cy="304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66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42591" y="692696"/>
            <a:ext cx="95050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检索结果不是太多，可以全部导出，如果文献太多的话，可以先按照被引频次降序排列，只导出前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篇就差不多了。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保存为两个文件：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savedrecs.txt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savedrecs(1).txt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COPY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HistCite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安装目录下的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txt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文件夹下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…/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HistCite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2.0/txt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执行</a:t>
            </a:r>
            <a:r>
              <a:rPr lang="en-US" altLang="zh-CN" sz="2400" b="1" dirty="0" smtClean="0"/>
              <a:t>main.exe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75" y="4149080"/>
            <a:ext cx="6839569" cy="25231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31223" y="6381328"/>
            <a:ext cx="504056" cy="291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59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1826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75638" y="1628801"/>
            <a:ext cx="1800201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8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98775" y="1117967"/>
            <a:ext cx="8712968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GCS = global citation score </a:t>
            </a:r>
          </a:p>
          <a:p>
            <a:pPr algn="just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总引用次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，表示这篇文章被整个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数据库中所有文献引用的次数。 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gray">
          <a:xfrm>
            <a:off x="1044089" y="945644"/>
            <a:ext cx="1080120" cy="1080120"/>
          </a:xfrm>
          <a:prstGeom prst="flowChartConnector">
            <a:avLst/>
          </a:prstGeom>
          <a:gradFill rotWithShape="1">
            <a:gsLst>
              <a:gs pos="0">
                <a:srgbClr val="90A8B0"/>
              </a:gs>
              <a:gs pos="100000">
                <a:srgbClr val="90A8B0">
                  <a:gamma/>
                  <a:shade val="66275"/>
                  <a:invGamma/>
                </a:srgbClr>
              </a:gs>
            </a:gsLst>
            <a:lin ang="2700000" scaled="1"/>
          </a:gradFill>
          <a:ln w="88900" cmpd="thinThick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GCS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gray">
          <a:xfrm>
            <a:off x="972081" y="2385906"/>
            <a:ext cx="1152128" cy="1099815"/>
          </a:xfrm>
          <a:prstGeom prst="flowChartConnector">
            <a:avLst/>
          </a:prstGeom>
          <a:gradFill rotWithShape="1">
            <a:gsLst>
              <a:gs pos="0">
                <a:srgbClr val="6E815B"/>
              </a:gs>
              <a:gs pos="100000">
                <a:srgbClr val="6E815B">
                  <a:gamma/>
                  <a:shade val="66275"/>
                  <a:invGamma/>
                </a:srgbClr>
              </a:gs>
            </a:gsLst>
            <a:lin ang="2700000" scaled="1"/>
          </a:gradFill>
          <a:ln w="88900" cmpd="thinThick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LCS</a:t>
            </a:r>
            <a:endParaRPr lang="zh-CN" altLang="en-US" sz="2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ltGray">
          <a:xfrm>
            <a:off x="972081" y="3848194"/>
            <a:ext cx="1152128" cy="1102841"/>
          </a:xfrm>
          <a:prstGeom prst="flowChartConnector">
            <a:avLst/>
          </a:prstGeom>
          <a:gradFill rotWithShape="1">
            <a:gsLst>
              <a:gs pos="0">
                <a:srgbClr val="77AE26"/>
              </a:gs>
              <a:gs pos="100000">
                <a:srgbClr val="77AE26">
                  <a:gamma/>
                  <a:shade val="66275"/>
                  <a:invGamma/>
                </a:srgbClr>
              </a:gs>
            </a:gsLst>
            <a:lin ang="2700000" scaled="1"/>
          </a:gradFill>
          <a:ln w="88900" cmpd="thinThick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</a:t>
            </a:r>
            <a:endParaRPr lang="zh-CN" altLang="en-US" sz="2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ltGray">
          <a:xfrm>
            <a:off x="972081" y="5368701"/>
            <a:ext cx="1152128" cy="1102841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 w="88900" cmpd="thinThick" algn="ctr">
            <a:solidFill>
              <a:srgbClr val="C0C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LCR</a:t>
            </a:r>
            <a:endParaRPr lang="zh-CN" altLang="en-US" sz="2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98775" y="2254576"/>
            <a:ext cx="8712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LCS = local citation score </a:t>
            </a:r>
          </a:p>
          <a:p>
            <a:pPr algn="ju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本地引用次数，表示这篇文章在当前的检索结果数据集中被引用的次数。在此例中就是该文被导入的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691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篇文献引用的次数，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值高，意味着它是“卷积神经网络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脸识别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领域内的重要文献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LCS</a:t>
            </a:r>
            <a:r>
              <a:rPr lang="zh-CN" altLang="en-US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值高的文章一般是重要的新发现或者新解释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98775" y="3887916"/>
            <a:ext cx="87849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 </a:t>
            </a:r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cited references</a:t>
            </a:r>
          </a:p>
          <a:p>
            <a:pPr algn="just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参考文献数，它表示这篇文章的参考文献在整个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WOS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数据库中的数量。</a:t>
            </a:r>
            <a:r>
              <a:rPr lang="en-US" altLang="zh-CN" sz="2000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 </a:t>
            </a:r>
            <a:r>
              <a:rPr lang="zh-CN" altLang="en-US" sz="2000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值高，意味着它有可能是综述文章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62771" y="5315170"/>
            <a:ext cx="88569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LCR = local cited references</a:t>
            </a:r>
          </a:p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本地参考文献数，它表示这篇文献的参考文献在当前数据集中的数量，即这篇文献引用本领域内文献的情况。如果一篇文章的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值高，也极有可能是综述文章。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313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3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2"/>
          <p:cNvSpPr txBox="1"/>
          <p:nvPr/>
        </p:nvSpPr>
        <p:spPr>
          <a:xfrm>
            <a:off x="914599" y="2996952"/>
            <a:ext cx="19442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HISTCITE</a:t>
            </a:r>
            <a:r>
              <a:rPr lang="zh-CN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024676" y="1770083"/>
            <a:ext cx="5939236" cy="4410371"/>
            <a:chOff x="5156081" y="3423558"/>
            <a:chExt cx="5939236" cy="4410371"/>
          </a:xfrm>
        </p:grpSpPr>
        <p:sp>
          <p:nvSpPr>
            <p:cNvPr id="6" name="椭圆 5"/>
            <p:cNvSpPr/>
            <p:nvPr/>
          </p:nvSpPr>
          <p:spPr>
            <a:xfrm>
              <a:off x="8935197" y="3423558"/>
              <a:ext cx="2160120" cy="2160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000" dirty="0">
                <a:solidFill>
                  <a:schemeClr val="bg1">
                    <a:lumMod val="50000"/>
                  </a:schemeClr>
                </a:solidFill>
                <a:latin typeface="Impact" pitchFamily="34" charset="0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5156081" y="5673809"/>
              <a:ext cx="2160120" cy="21601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4000" dirty="0">
                <a:solidFill>
                  <a:schemeClr val="bg1">
                    <a:lumMod val="50000"/>
                  </a:schemeClr>
                </a:solidFill>
                <a:latin typeface="Impact" pitchFamily="34" charset="0"/>
              </a:endParaRPr>
            </a:p>
          </p:txBody>
        </p:sp>
      </p:grpSp>
      <p:sp>
        <p:nvSpPr>
          <p:cNvPr id="4" name="TextBox 52"/>
          <p:cNvSpPr txBox="1"/>
          <p:nvPr/>
        </p:nvSpPr>
        <p:spPr>
          <a:xfrm>
            <a:off x="5091063" y="4653136"/>
            <a:ext cx="19442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HISTCITE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zh-CN" altLang="en-US" sz="4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52"/>
          <p:cNvSpPr txBox="1"/>
          <p:nvPr/>
        </p:nvSpPr>
        <p:spPr>
          <a:xfrm>
            <a:off x="8907487" y="2348880"/>
            <a:ext cx="2016224" cy="10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HISTCITE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ts val="400"/>
              </a:spcBef>
              <a:defRPr/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技巧</a:t>
            </a:r>
            <a:endParaRPr lang="zh-CN" altLang="en-US" sz="4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2913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1826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63471" y="1196752"/>
            <a:ext cx="3335190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按</a:t>
            </a:r>
            <a:r>
              <a:rPr lang="en-US" altLang="zh-CN" dirty="0" smtClean="0">
                <a:solidFill>
                  <a:schemeClr val="bg1"/>
                </a:solidFill>
              </a:rPr>
              <a:t>LCS</a:t>
            </a:r>
            <a:r>
              <a:rPr lang="zh-CN" altLang="en-US" dirty="0" smtClean="0">
                <a:solidFill>
                  <a:schemeClr val="bg1"/>
                </a:solidFill>
              </a:rPr>
              <a:t>排序，快速定位核心文献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338078" y="1606410"/>
            <a:ext cx="441617" cy="382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82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835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264581" y="1268760"/>
            <a:ext cx="1896415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LCS</a:t>
            </a:r>
            <a:r>
              <a:rPr lang="zh-CN" altLang="en-US" dirty="0" smtClean="0">
                <a:solidFill>
                  <a:schemeClr val="bg1"/>
                </a:solidFill>
              </a:rPr>
              <a:t>与</a:t>
            </a:r>
            <a:r>
              <a:rPr lang="en-US" altLang="zh-CN" dirty="0" smtClean="0">
                <a:solidFill>
                  <a:schemeClr val="bg1"/>
                </a:solidFill>
              </a:rPr>
              <a:t>GCS</a:t>
            </a:r>
            <a:r>
              <a:rPr lang="zh-CN" altLang="en-US" dirty="0" smtClean="0">
                <a:solidFill>
                  <a:schemeClr val="bg1"/>
                </a:solidFill>
              </a:rPr>
              <a:t>的差别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301934" y="4149080"/>
            <a:ext cx="910855" cy="1233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775" y="1811833"/>
            <a:ext cx="7162800" cy="49625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626567" y="4149080"/>
            <a:ext cx="2880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标注 7"/>
          <p:cNvSpPr/>
          <p:nvPr/>
        </p:nvSpPr>
        <p:spPr>
          <a:xfrm>
            <a:off x="118864" y="5245081"/>
            <a:ext cx="2088232" cy="665181"/>
          </a:xfrm>
          <a:prstGeom prst="wedgeRoundRectCallout">
            <a:avLst>
              <a:gd name="adj1" fmla="val -20538"/>
              <a:gd name="adj2" fmla="val -163901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点击文章序号可以查看详情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79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1956473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336" y="2454020"/>
            <a:ext cx="10125075" cy="39719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10017045" y="1258163"/>
            <a:ext cx="1959434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看</a:t>
            </a:r>
            <a:r>
              <a:rPr lang="en-US" altLang="zh-CN" dirty="0" smtClean="0">
                <a:solidFill>
                  <a:schemeClr val="bg1"/>
                </a:solidFill>
              </a:rPr>
              <a:t>CR</a:t>
            </a:r>
            <a:r>
              <a:rPr lang="zh-CN" altLang="en-US" dirty="0" smtClean="0">
                <a:solidFill>
                  <a:schemeClr val="bg1"/>
                </a:solidFill>
              </a:rPr>
              <a:t>或</a:t>
            </a:r>
            <a:r>
              <a:rPr lang="en-US" altLang="zh-CN" dirty="0" smtClean="0">
                <a:solidFill>
                  <a:schemeClr val="bg1"/>
                </a:solidFill>
              </a:rPr>
              <a:t>LCR</a:t>
            </a:r>
            <a:r>
              <a:rPr lang="zh-CN" altLang="en-US" dirty="0" smtClean="0">
                <a:solidFill>
                  <a:schemeClr val="bg1"/>
                </a:solidFill>
              </a:rPr>
              <a:t>找综述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616350" y="3861048"/>
            <a:ext cx="410543" cy="2304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045618" y="1640105"/>
            <a:ext cx="454157" cy="5217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6315199" y="4509120"/>
            <a:ext cx="172819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83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176398" y="-13337"/>
            <a:ext cx="1729949" cy="1102179"/>
          </a:xfrm>
          <a:prstGeom prst="rect">
            <a:avLst/>
          </a:prstGeom>
          <a:solidFill>
            <a:srgbClr val="C00000"/>
          </a:solidFill>
        </p:spPr>
        <p:txBody>
          <a:bodyPr wrap="square" lIns="180000" tIns="180000" rIns="180000" bIns="180000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找重要的遗漏文献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3" y="30807"/>
            <a:ext cx="10165955" cy="682719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12715" y="1052736"/>
            <a:ext cx="19943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763471" y="2461791"/>
            <a:ext cx="26203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999" y="2907052"/>
            <a:ext cx="6699674" cy="38657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矩形 7"/>
          <p:cNvSpPr/>
          <p:nvPr/>
        </p:nvSpPr>
        <p:spPr>
          <a:xfrm>
            <a:off x="3312715" y="2411366"/>
            <a:ext cx="4822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591529" y="2101751"/>
            <a:ext cx="4822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23110" y="602128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595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949" t="12594" r="26419" b="15464"/>
          <a:stretch/>
        </p:blipFill>
        <p:spPr>
          <a:xfrm>
            <a:off x="10217" y="0"/>
            <a:ext cx="12188134" cy="69573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19254" y="0"/>
            <a:ext cx="5361365" cy="732848"/>
          </a:xfrm>
          <a:prstGeom prst="rect">
            <a:avLst/>
          </a:prstGeom>
          <a:solidFill>
            <a:srgbClr val="C00000"/>
          </a:solidFill>
        </p:spPr>
        <p:txBody>
          <a:bodyPr wrap="square" lIns="180000" tIns="180000" rIns="180000" bIns="180000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生成引证关系图，了解领域发展脉络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127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4845"/>
          <a:stretch/>
        </p:blipFill>
        <p:spPr>
          <a:xfrm>
            <a:off x="0" y="10701"/>
            <a:ext cx="12198349" cy="68653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H="1">
            <a:off x="626567" y="980728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 flipH="1">
            <a:off x="519962" y="4365104"/>
            <a:ext cx="322629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0" y="994583"/>
            <a:ext cx="48255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 flipH="1">
            <a:off x="4010941" y="3789040"/>
            <a:ext cx="576065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 flipH="1">
            <a:off x="697318" y="1943273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910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4559" y="5589240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篇文献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" y="20604"/>
            <a:ext cx="12155361" cy="463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2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98575" y="522920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50</a:t>
            </a:r>
            <a:r>
              <a:rPr lang="zh-CN" altLang="en-US" dirty="0" smtClean="0"/>
              <a:t>篇文献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75" y="0"/>
            <a:ext cx="12145217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3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" y="-11692"/>
            <a:ext cx="6163671" cy="6869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12242"/>
          <a:stretch/>
        </p:blipFill>
        <p:spPr>
          <a:xfrm>
            <a:off x="6267197" y="16024"/>
            <a:ext cx="5832648" cy="68626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5091063" y="548680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59497" y="656692"/>
            <a:ext cx="936104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27426" y="0"/>
            <a:ext cx="1536169" cy="453183"/>
          </a:xfrm>
          <a:prstGeom prst="rect">
            <a:avLst/>
          </a:prstGeom>
          <a:solidFill>
            <a:srgbClr val="C00000"/>
          </a:solidFill>
        </p:spPr>
        <p:txBody>
          <a:bodyPr wrap="square" lIns="108000" tIns="72000" rIns="108000" bIns="72000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关键词分析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63676" y="16024"/>
            <a:ext cx="1536169" cy="453183"/>
          </a:xfrm>
          <a:prstGeom prst="rect">
            <a:avLst/>
          </a:prstGeom>
          <a:solidFill>
            <a:srgbClr val="C00000"/>
          </a:solidFill>
        </p:spPr>
        <p:txBody>
          <a:bodyPr wrap="square" lIns="108000" tIns="72000" rIns="108000" bIns="72000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年代分析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668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2536"/>
          <a:stretch/>
        </p:blipFill>
        <p:spPr>
          <a:xfrm>
            <a:off x="25948" y="33567"/>
            <a:ext cx="5785195" cy="6660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9429"/>
            <a:ext cx="5811143" cy="448695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6" name="矩形 5"/>
          <p:cNvSpPr/>
          <p:nvPr/>
        </p:nvSpPr>
        <p:spPr>
          <a:xfrm>
            <a:off x="3105282" y="764704"/>
            <a:ext cx="9361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29061" y="24558"/>
            <a:ext cx="1792612" cy="453183"/>
          </a:xfrm>
          <a:prstGeom prst="rect">
            <a:avLst/>
          </a:prstGeom>
          <a:solidFill>
            <a:srgbClr val="C00000"/>
          </a:solidFill>
        </p:spPr>
        <p:txBody>
          <a:bodyPr wrap="square" lIns="108000" tIns="72000" rIns="108000" bIns="72000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发文机构分析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882528" y="-10571"/>
            <a:ext cx="6344579" cy="3640076"/>
            <a:chOff x="5873326" y="-543732"/>
            <a:chExt cx="6344579" cy="3640076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4"/>
            <a:srcRect t="-148" b="40530"/>
            <a:stretch/>
          </p:blipFill>
          <p:spPr>
            <a:xfrm>
              <a:off x="5873326" y="-505125"/>
              <a:ext cx="6273194" cy="36014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矩形 6"/>
            <p:cNvSpPr/>
            <p:nvPr/>
          </p:nvSpPr>
          <p:spPr>
            <a:xfrm>
              <a:off x="9734671" y="201030"/>
              <a:ext cx="1944216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425293" y="-543732"/>
              <a:ext cx="1792612" cy="453183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lIns="108000" tIns="72000" rIns="108000" bIns="7200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二级机构分析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888903" y="3899632"/>
            <a:ext cx="6301286" cy="2764961"/>
            <a:chOff x="5843684" y="3928775"/>
            <a:chExt cx="6389615" cy="276496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5"/>
            <a:srcRect t="16872"/>
            <a:stretch/>
          </p:blipFill>
          <p:spPr>
            <a:xfrm>
              <a:off x="5843684" y="3936372"/>
              <a:ext cx="6354666" cy="275736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矩形 12"/>
            <p:cNvSpPr/>
            <p:nvPr/>
          </p:nvSpPr>
          <p:spPr>
            <a:xfrm>
              <a:off x="5893541" y="4365104"/>
              <a:ext cx="93610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440687" y="3928775"/>
              <a:ext cx="1792612" cy="453183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lIns="108000" tIns="72000" rIns="108000" bIns="7200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发文国家分析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92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222461481"/>
              </p:ext>
            </p:extLst>
          </p:nvPr>
        </p:nvGraphicFramePr>
        <p:xfrm>
          <a:off x="698575" y="980728"/>
          <a:ext cx="7632848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圆角矩形标注 4"/>
          <p:cNvSpPr/>
          <p:nvPr/>
        </p:nvSpPr>
        <p:spPr>
          <a:xfrm>
            <a:off x="9266814" y="4797152"/>
            <a:ext cx="2088232" cy="665181"/>
          </a:xfrm>
          <a:prstGeom prst="wedgeRoundRectCallout">
            <a:avLst>
              <a:gd name="adj1" fmla="val -98467"/>
              <a:gd name="adj2" fmla="val -12455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solidFill>
                  <a:schemeClr val="tx1"/>
                </a:solidFill>
              </a:rPr>
              <a:t>Histcite</a:t>
            </a:r>
            <a:r>
              <a:rPr lang="zh-CN" altLang="en-US" sz="2400" dirty="0" smtClean="0">
                <a:solidFill>
                  <a:schemeClr val="tx1"/>
                </a:solidFill>
              </a:rPr>
              <a:t>的作用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463" y="1268760"/>
            <a:ext cx="2806886" cy="246538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18655" y="1148551"/>
            <a:ext cx="10441160" cy="2469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18655" y="3617574"/>
            <a:ext cx="10441160" cy="3024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93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962"/>
            <a:ext cx="4514999" cy="6783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文本框 2"/>
          <p:cNvSpPr txBox="1"/>
          <p:nvPr/>
        </p:nvSpPr>
        <p:spPr>
          <a:xfrm>
            <a:off x="3218855" y="9838"/>
            <a:ext cx="1310794" cy="453183"/>
          </a:xfrm>
          <a:prstGeom prst="rect">
            <a:avLst/>
          </a:prstGeom>
          <a:solidFill>
            <a:srgbClr val="C00000"/>
          </a:solidFill>
        </p:spPr>
        <p:txBody>
          <a:bodyPr wrap="square" lIns="108000" tIns="72000" rIns="108000" bIns="7200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58615" y="620688"/>
            <a:ext cx="115212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602" y="0"/>
            <a:ext cx="7498472" cy="35730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b="10059"/>
          <a:stretch/>
        </p:blipFill>
        <p:spPr>
          <a:xfrm>
            <a:off x="4700602" y="3746523"/>
            <a:ext cx="7493138" cy="3111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文本框 6"/>
          <p:cNvSpPr txBox="1"/>
          <p:nvPr/>
        </p:nvSpPr>
        <p:spPr>
          <a:xfrm>
            <a:off x="10278783" y="-4017"/>
            <a:ext cx="1945399" cy="453183"/>
          </a:xfrm>
          <a:prstGeom prst="rect">
            <a:avLst/>
          </a:prstGeom>
          <a:solidFill>
            <a:srgbClr val="C00000"/>
          </a:solidFill>
        </p:spPr>
        <p:txBody>
          <a:bodyPr wrap="square" lIns="108000" tIns="72000" rIns="108000" bIns="72000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文献类型分析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87556" y="3745742"/>
            <a:ext cx="1310794" cy="453183"/>
          </a:xfrm>
          <a:prstGeom prst="rect">
            <a:avLst/>
          </a:prstGeom>
          <a:solidFill>
            <a:srgbClr val="C00000"/>
          </a:solidFill>
        </p:spPr>
        <p:txBody>
          <a:bodyPr wrap="square" lIns="108000" tIns="72000" rIns="108000" bIns="72000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语种分析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38979" y="851568"/>
            <a:ext cx="131232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539335" y="4696000"/>
            <a:ext cx="115212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61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12594" r="22329" b="11610"/>
          <a:stretch/>
        </p:blipFill>
        <p:spPr>
          <a:xfrm>
            <a:off x="-34369" y="0"/>
            <a:ext cx="12287252" cy="6858000"/>
          </a:xfrm>
          <a:prstGeom prst="rect">
            <a:avLst/>
          </a:prstGeom>
        </p:spPr>
      </p:pic>
      <p:sp>
        <p:nvSpPr>
          <p:cNvPr id="3" name="线形标注 1 2"/>
          <p:cNvSpPr/>
          <p:nvPr/>
        </p:nvSpPr>
        <p:spPr>
          <a:xfrm>
            <a:off x="4684155" y="996668"/>
            <a:ext cx="1008112" cy="572504"/>
          </a:xfrm>
          <a:prstGeom prst="borderCallout1">
            <a:avLst>
              <a:gd name="adj1" fmla="val 110141"/>
              <a:gd name="adj2" fmla="val 49388"/>
              <a:gd name="adj3" fmla="val 181621"/>
              <a:gd name="adj4" fmla="val 17044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年均被引次数</a:t>
            </a:r>
            <a:endParaRPr lang="zh-CN" altLang="en-US" dirty="0"/>
          </a:p>
        </p:txBody>
      </p:sp>
      <p:sp>
        <p:nvSpPr>
          <p:cNvPr id="4" name="线形标注 1 3"/>
          <p:cNvSpPr/>
          <p:nvPr/>
        </p:nvSpPr>
        <p:spPr>
          <a:xfrm>
            <a:off x="5835288" y="996669"/>
            <a:ext cx="1368152" cy="542690"/>
          </a:xfrm>
          <a:prstGeom prst="borderCallout1">
            <a:avLst>
              <a:gd name="adj1" fmla="val 110141"/>
              <a:gd name="adj2" fmla="val 49388"/>
              <a:gd name="adj3" fmla="val 195240"/>
              <a:gd name="adj4" fmla="val 8739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排除自引的被引次数</a:t>
            </a:r>
            <a:endParaRPr lang="zh-CN" altLang="en-US" dirty="0"/>
          </a:p>
        </p:txBody>
      </p:sp>
      <p:sp>
        <p:nvSpPr>
          <p:cNvPr id="7" name="线形标注 1 6"/>
          <p:cNvSpPr/>
          <p:nvPr/>
        </p:nvSpPr>
        <p:spPr>
          <a:xfrm>
            <a:off x="8447040" y="996668"/>
            <a:ext cx="1008112" cy="572504"/>
          </a:xfrm>
          <a:prstGeom prst="borderCallout1">
            <a:avLst>
              <a:gd name="adj1" fmla="val 110141"/>
              <a:gd name="adj2" fmla="val 49388"/>
              <a:gd name="adj3" fmla="val 179201"/>
              <a:gd name="adj4" fmla="val 6874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作者数</a:t>
            </a:r>
            <a:endParaRPr lang="zh-CN" altLang="en-US" dirty="0"/>
          </a:p>
        </p:txBody>
      </p:sp>
      <p:sp>
        <p:nvSpPr>
          <p:cNvPr id="8" name="线形标注 1 7"/>
          <p:cNvSpPr/>
          <p:nvPr/>
        </p:nvSpPr>
        <p:spPr>
          <a:xfrm>
            <a:off x="9572896" y="996668"/>
            <a:ext cx="1008112" cy="572504"/>
          </a:xfrm>
          <a:prstGeom prst="borderCallout1">
            <a:avLst>
              <a:gd name="adj1" fmla="val 110141"/>
              <a:gd name="adj2" fmla="val 49388"/>
              <a:gd name="adj3" fmla="val 176781"/>
              <a:gd name="adj4" fmla="val 8798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头三年被引数</a:t>
            </a:r>
            <a:endParaRPr lang="zh-CN" altLang="en-US" dirty="0"/>
          </a:p>
        </p:txBody>
      </p:sp>
      <p:sp>
        <p:nvSpPr>
          <p:cNvPr id="9" name="线形标注 1 8"/>
          <p:cNvSpPr/>
          <p:nvPr/>
        </p:nvSpPr>
        <p:spPr>
          <a:xfrm>
            <a:off x="10698752" y="1000276"/>
            <a:ext cx="1008112" cy="572504"/>
          </a:xfrm>
          <a:prstGeom prst="borderCallout1">
            <a:avLst>
              <a:gd name="adj1" fmla="val 110141"/>
              <a:gd name="adj2" fmla="val 49388"/>
              <a:gd name="adj3" fmla="val 176781"/>
              <a:gd name="adj4" fmla="val 2339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近三年被引数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1283750" y="1988840"/>
            <a:ext cx="914599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05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2593" r="21775" b="10626"/>
          <a:stretch/>
        </p:blipFill>
        <p:spPr>
          <a:xfrm>
            <a:off x="0" y="1"/>
            <a:ext cx="12213833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50703" y="1052736"/>
            <a:ext cx="180020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131623" y="3645024"/>
            <a:ext cx="4320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10543" y="2348880"/>
            <a:ext cx="331236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403431" y="1844824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99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b="11319"/>
          <a:stretch/>
        </p:blipFill>
        <p:spPr>
          <a:xfrm>
            <a:off x="0" y="-143816"/>
            <a:ext cx="12198350" cy="687347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646168" y="4007786"/>
            <a:ext cx="5040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10543" y="3130208"/>
            <a:ext cx="331236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70583" y="4367826"/>
            <a:ext cx="36004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691463" y="1988840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23311" y="836712"/>
            <a:ext cx="864096" cy="377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02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26" b="21651"/>
          <a:stretch/>
        </p:blipFill>
        <p:spPr>
          <a:xfrm>
            <a:off x="198" y="0"/>
            <a:ext cx="12198152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01806" y="0"/>
            <a:ext cx="4896544" cy="2218657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 wrap="square" lIns="108000" tIns="108000" rIns="108000" bIns="108000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保存为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改后缀名为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.txt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Endnote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Import Option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 “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Multi-Filter (Special)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Endnote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的下载全文功能获取全文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31423" y="4437112"/>
            <a:ext cx="100811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33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834357" y="2348880"/>
            <a:ext cx="2160120" cy="2160120"/>
          </a:xfrm>
          <a:prstGeom prst="ellipse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Impact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010821" y="4008564"/>
            <a:ext cx="2160120" cy="2160120"/>
          </a:xfrm>
          <a:prstGeom prst="ellipse">
            <a:avLst/>
          </a:prstGeom>
          <a:solidFill>
            <a:schemeClr val="bg1">
              <a:lumMod val="6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Impact" pitchFamily="34" charset="0"/>
            </a:endParaRPr>
          </a:p>
        </p:txBody>
      </p:sp>
      <p:sp>
        <p:nvSpPr>
          <p:cNvPr id="2" name="TextBox 52"/>
          <p:cNvSpPr txBox="1"/>
          <p:nvPr/>
        </p:nvSpPr>
        <p:spPr>
          <a:xfrm>
            <a:off x="914599" y="2996952"/>
            <a:ext cx="19442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HISTCITE</a:t>
            </a:r>
            <a:r>
              <a:rPr lang="zh-CN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</a:p>
        </p:txBody>
      </p:sp>
      <p:sp>
        <p:nvSpPr>
          <p:cNvPr id="3" name="TextBox 52"/>
          <p:cNvSpPr txBox="1"/>
          <p:nvPr/>
        </p:nvSpPr>
        <p:spPr>
          <a:xfrm>
            <a:off x="8830892" y="2358721"/>
            <a:ext cx="2016224" cy="10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HISTCITE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ts val="400"/>
              </a:spcBef>
              <a:defRPr/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技巧</a:t>
            </a:r>
            <a:endParaRPr lang="zh-CN" altLang="en-US" sz="4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52"/>
          <p:cNvSpPr txBox="1"/>
          <p:nvPr/>
        </p:nvSpPr>
        <p:spPr>
          <a:xfrm>
            <a:off x="5091063" y="4653136"/>
            <a:ext cx="19442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400"/>
              </a:spcBef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HISTCITE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zh-CN" altLang="en-US" sz="4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7923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2"/>
          <p:cNvSpPr txBox="1"/>
          <p:nvPr/>
        </p:nvSpPr>
        <p:spPr>
          <a:xfrm>
            <a:off x="883609" y="980728"/>
            <a:ext cx="76638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400"/>
              </a:spcBef>
              <a:defRPr/>
            </a:pPr>
            <a:r>
              <a:rPr lang="zh-CN" altLang="en-US" sz="2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如何选择需要阅读的文献</a:t>
            </a:r>
            <a:endParaRPr lang="zh-CN" altLang="en-US" sz="4000" b="1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83609" y="1916832"/>
            <a:ext cx="101841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排位靠前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20-30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LCR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靠前的几篇（综述）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Cite reference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中显示被遗漏掉的重要文献，前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在引证关系图中选择部分文献，如选择最新文献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1601" y="5373216"/>
            <a:ext cx="10256126" cy="72008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通常只需阅读几十篇文献，就可以了解一个领域的研究概况。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295" y="678582"/>
            <a:ext cx="32670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03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83" y="476672"/>
            <a:ext cx="10729192" cy="653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9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25650" b="4788"/>
          <a:stretch/>
        </p:blipFill>
        <p:spPr>
          <a:xfrm>
            <a:off x="770583" y="205408"/>
            <a:ext cx="9743354" cy="38164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27160" b="16050"/>
          <a:stretch/>
        </p:blipFill>
        <p:spPr>
          <a:xfrm>
            <a:off x="986607" y="4016927"/>
            <a:ext cx="9911283" cy="27297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80C417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542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19" y="188641"/>
            <a:ext cx="7222826" cy="41764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883151" y="260648"/>
            <a:ext cx="1498285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外泌体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51" y="4454624"/>
            <a:ext cx="5614729" cy="226791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994719" y="2492896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451103" y="1340768"/>
            <a:ext cx="21602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293" y="4465748"/>
            <a:ext cx="5235546" cy="20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4002302634"/>
              </p:ext>
            </p:extLst>
          </p:nvPr>
        </p:nvGraphicFramePr>
        <p:xfrm>
          <a:off x="2033058" y="718255"/>
          <a:ext cx="8132233" cy="5421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747666" y="4699302"/>
            <a:ext cx="25707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、专业分析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endParaRPr lang="en-US" altLang="zh-CN" sz="20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363" indent="-360363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视角，更大的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82530" y="1300118"/>
            <a:ext cx="26436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1、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最基本的分析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en-US" altLang="zh-CN" sz="20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提高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信息获取效率</a:t>
            </a:r>
          </a:p>
        </p:txBody>
      </p:sp>
      <p:sp>
        <p:nvSpPr>
          <p:cNvPr id="7" name="矩形 6"/>
          <p:cNvSpPr/>
          <p:nvPr/>
        </p:nvSpPr>
        <p:spPr>
          <a:xfrm>
            <a:off x="9051503" y="4699302"/>
            <a:ext cx="19714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2、联合多种数据资源进行分析</a:t>
            </a:r>
          </a:p>
        </p:txBody>
      </p:sp>
    </p:spTree>
    <p:extLst>
      <p:ext uri="{BB962C8B-B14F-4D97-AF65-F5344CB8AC3E}">
        <p14:creationId xmlns:p14="http://schemas.microsoft.com/office/powerpoint/2010/main" val="2474712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17460"/>
          <a:stretch/>
        </p:blipFill>
        <p:spPr>
          <a:xfrm>
            <a:off x="1660375" y="612882"/>
            <a:ext cx="8399240" cy="483234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02631" y="5733256"/>
            <a:ext cx="10153128" cy="461665"/>
          </a:xfrm>
          <a:prstGeom prst="rect">
            <a:avLst/>
          </a:prstGeom>
          <a:noFill/>
          <a:ln w="28575">
            <a:solidFill>
              <a:srgbClr val="80C417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分析：检索策略不合适，可能过于宽泛。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090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14830"/>
          <a:stretch/>
        </p:blipFill>
        <p:spPr>
          <a:xfrm>
            <a:off x="1274639" y="836713"/>
            <a:ext cx="8496944" cy="482453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30623" y="5949280"/>
            <a:ext cx="10153128" cy="830997"/>
          </a:xfrm>
          <a:prstGeom prst="rect">
            <a:avLst/>
          </a:prstGeom>
          <a:noFill/>
          <a:ln w="28575">
            <a:solidFill>
              <a:srgbClr val="80C417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分析：引用关系复杂，研究领域活跃，多出现在高被引的学科领域。工作关联性强。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477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2"/>
          <p:cNvSpPr txBox="1"/>
          <p:nvPr/>
        </p:nvSpPr>
        <p:spPr>
          <a:xfrm>
            <a:off x="842591" y="908720"/>
            <a:ext cx="8531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400"/>
              </a:spcBef>
              <a:defRPr/>
            </a:pPr>
            <a:r>
              <a:rPr lang="zh-CN" altLang="en-US" sz="2800" b="1" dirty="0" smtClean="0">
                <a:solidFill>
                  <a:srgbClr val="80C417"/>
                </a:solidFill>
                <a:latin typeface="微软雅黑" pitchFamily="34" charset="-122"/>
                <a:ea typeface="微软雅黑" pitchFamily="34" charset="-122"/>
              </a:rPr>
              <a:t>小结</a:t>
            </a:r>
            <a:endParaRPr lang="zh-CN" altLang="en-US" sz="4000" b="1" dirty="0" smtClean="0">
              <a:solidFill>
                <a:srgbClr val="80C41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930310"/>
              </p:ext>
            </p:extLst>
          </p:nvPr>
        </p:nvGraphicFramePr>
        <p:xfrm>
          <a:off x="698575" y="1772816"/>
          <a:ext cx="10475922" cy="4200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75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88432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2400" b="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2400" b="0" kern="0" dirty="0" err="1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Histcite</a:t>
                      </a:r>
                      <a:r>
                        <a:rPr lang="zh-CN" altLang="en-US" sz="2400" b="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利用同行推荐的原理帮助你快速定位领域核心文献。</a:t>
                      </a:r>
                      <a:endParaRPr lang="en-US" sz="2400" b="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4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24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sz="2400" b="0" kern="0" dirty="0" err="1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Histcite</a:t>
                      </a:r>
                      <a:r>
                        <a:rPr lang="zh-CN" altLang="en-US" sz="24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优点是简单易学，上手快，节省时间成本。</a:t>
                      </a:r>
                      <a:endParaRPr lang="en-US" altLang="zh-CN" sz="2400" b="0" kern="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24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2400" b="0" kern="0" dirty="0" err="1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Histcite</a:t>
                      </a:r>
                      <a:r>
                        <a:rPr lang="zh-CN" altLang="en-US" sz="24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适合需要快速全面了解一个领域发展状况的研究者，适用场景包括：论文开题、申请项目等。</a:t>
                      </a:r>
                      <a:endParaRPr lang="en-US" altLang="zh-CN" sz="2400" b="0" kern="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24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2400" b="0" kern="0" dirty="0" err="1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Histcite</a:t>
                      </a:r>
                      <a:r>
                        <a:rPr lang="zh-CN" altLang="en-US" sz="24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的局限性：</a:t>
                      </a:r>
                      <a:endParaRPr lang="en-US" altLang="zh-CN" sz="2400" b="0" kern="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900113" indent="-360363" algn="just"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只支持</a:t>
                      </a:r>
                      <a:r>
                        <a:rPr lang="en-US" altLang="zh-CN" sz="24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WOS</a:t>
                      </a:r>
                      <a:r>
                        <a:rPr lang="zh-CN" altLang="en-US" sz="24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数据源</a:t>
                      </a:r>
                      <a:endParaRPr lang="en-US" altLang="zh-CN" sz="2400" b="0" kern="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900113" indent="-360363" algn="just"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主题分析功能有限</a:t>
                      </a:r>
                      <a:endParaRPr lang="en-US" altLang="zh-CN" sz="2400" b="0" kern="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900113" indent="-360363" algn="just"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b="0" kern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可视化图形揭示的内容不够丰富</a:t>
                      </a:r>
                      <a:endParaRPr lang="en-US" altLang="zh-CN" sz="2400" b="0" kern="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0" marR="180000" marT="180000" marB="180000">
                    <a:solidFill>
                      <a:srgbClr val="E6F9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9393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679" y="5373216"/>
            <a:ext cx="1296144" cy="128688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0543" y="404664"/>
            <a:ext cx="1113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扫描二维码，可留下意见和建议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57886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2"/>
          <p:cNvSpPr txBox="1"/>
          <p:nvPr/>
        </p:nvSpPr>
        <p:spPr>
          <a:xfrm>
            <a:off x="842591" y="548680"/>
            <a:ext cx="85317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defRPr/>
            </a:pPr>
            <a:r>
              <a:rPr lang="zh-CN" altLang="en-US" sz="2400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WOS </a:t>
            </a:r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提供的分析</a:t>
            </a:r>
            <a:r>
              <a:rPr lang="zh-CN" altLang="en-US" sz="2400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多角度的精炼分析</a:t>
            </a:r>
            <a:endParaRPr lang="zh-CN" altLang="en-US" sz="20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7" y="1125586"/>
            <a:ext cx="8594353" cy="5564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595" y="2924944"/>
            <a:ext cx="5200650" cy="35718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矩形 6"/>
          <p:cNvSpPr/>
          <p:nvPr/>
        </p:nvSpPr>
        <p:spPr>
          <a:xfrm>
            <a:off x="8331423" y="1628800"/>
            <a:ext cx="889497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021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2"/>
          <p:cNvSpPr txBox="1"/>
          <p:nvPr/>
        </p:nvSpPr>
        <p:spPr>
          <a:xfrm>
            <a:off x="842591" y="548680"/>
            <a:ext cx="85317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defRPr/>
            </a:pPr>
            <a:r>
              <a:rPr lang="zh-CN" altLang="en-US" sz="2400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WOS </a:t>
            </a:r>
            <a:r>
              <a:rPr lang="zh-CN" altLang="en-US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提供的分析</a:t>
            </a:r>
            <a:r>
              <a:rPr lang="zh-CN" altLang="en-US" sz="2400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引文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endParaRPr lang="zh-CN" altLang="en-US" sz="20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687" y="1150127"/>
            <a:ext cx="7981488" cy="5698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8759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2"/>
          <p:cNvSpPr txBox="1"/>
          <p:nvPr/>
        </p:nvSpPr>
        <p:spPr>
          <a:xfrm>
            <a:off x="842591" y="620688"/>
            <a:ext cx="8531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defRPr/>
            </a:pPr>
            <a:r>
              <a:rPr lang="zh-CN" altLang="en-US" sz="2800" b="1" dirty="0" smtClean="0">
                <a:solidFill>
                  <a:srgbClr val="80C417"/>
                </a:solidFill>
                <a:latin typeface="微软雅黑" pitchFamily="34" charset="-122"/>
                <a:ea typeface="微软雅黑" pitchFamily="34" charset="-122"/>
              </a:rPr>
              <a:t>二、非专业软件分析</a:t>
            </a:r>
            <a:r>
              <a:rPr lang="en-US" altLang="zh-CN" sz="2800" b="1" dirty="0" smtClean="0">
                <a:solidFill>
                  <a:srgbClr val="80C417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2800" b="1" dirty="0" smtClean="0">
                <a:solidFill>
                  <a:srgbClr val="80C417"/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zh-CN" altLang="en-US" sz="2800" b="1" dirty="0">
                <a:solidFill>
                  <a:srgbClr val="80C417"/>
                </a:solidFill>
                <a:latin typeface="微软雅黑" pitchFamily="34" charset="-122"/>
                <a:ea typeface="微软雅黑" pitchFamily="34" charset="-122"/>
              </a:rPr>
              <a:t>文献管理软件的分析</a:t>
            </a:r>
            <a:endParaRPr lang="zh-CN" altLang="en-US" sz="4000" b="1" dirty="0" smtClean="0">
              <a:solidFill>
                <a:srgbClr val="80C41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75" y="1340768"/>
            <a:ext cx="10369152" cy="519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07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2"/>
          <p:cNvSpPr txBox="1"/>
          <p:nvPr/>
        </p:nvSpPr>
        <p:spPr>
          <a:xfrm>
            <a:off x="842591" y="620688"/>
            <a:ext cx="8531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defRPr/>
            </a:pPr>
            <a:r>
              <a:rPr lang="zh-CN" altLang="en-US" sz="2800" b="1" dirty="0">
                <a:solidFill>
                  <a:srgbClr val="80C417"/>
                </a:solidFill>
                <a:latin typeface="微软雅黑" pitchFamily="34" charset="-122"/>
                <a:ea typeface="微软雅黑" pitchFamily="34" charset="-122"/>
              </a:rPr>
              <a:t>三、基于专业软件的文献分析</a:t>
            </a:r>
            <a:endParaRPr lang="zh-CN" altLang="en-US" sz="4000" b="1" dirty="0" smtClean="0">
              <a:solidFill>
                <a:srgbClr val="80C41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8575" y="5625470"/>
            <a:ext cx="10585176" cy="945625"/>
          </a:xfrm>
          <a:prstGeom prst="rect">
            <a:avLst/>
          </a:prstGeom>
          <a:solidFill>
            <a:srgbClr val="80C417"/>
          </a:solidFill>
        </p:spPr>
        <p:txBody>
          <a:bodyPr wrap="square" lIns="180000" tIns="72000" rIns="180000" bIns="7200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分析软件都不可能替代我们大量阅读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软件只是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辅助并提高我们的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效率，或者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从另外的角度将信息展示给我们。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2591" y="1595013"/>
            <a:ext cx="1044116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000" b="1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Citespace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：功能最丰富，支持很多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数据库平台的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数据类型，也支持中文数据处理，特别适合分析学科的前沿热点。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的支撑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，使用较为复杂，掌握难度大。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2000" b="1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Histcite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界面简洁、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操作简单，上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手快，学习成本低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，可以清晰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地识别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某一领域的关键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文献。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是主题词分析功能弱，识别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研究前沿功能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弱。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2000" b="1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RefViz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：文献聚类图能够反映某学科的研究主题分布情况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，操作界面简洁，图谱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直观简单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。缺点是识别关键文献方面较弱，文献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分组划分过于笼统，且无法揭示文献之间的关联度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。不支持国家、机构、作者分析等。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2000" b="1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CitNetExplorer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：功能丰富，使用较复杂。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6291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/>
          <p:nvPr/>
        </p:nvSpPr>
        <p:spPr>
          <a:xfrm>
            <a:off x="817971" y="4364250"/>
            <a:ext cx="10465780" cy="1532727"/>
          </a:xfrm>
          <a:prstGeom prst="rect">
            <a:avLst/>
          </a:prstGeom>
          <a:solidFill>
            <a:srgbClr val="80C41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dirty="0" err="1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Histcite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＝</a:t>
            </a:r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history of cite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，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引文历史，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zh-CN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一款引文图谱分析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软件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能够</a:t>
            </a:r>
            <a:r>
              <a:rPr lang="zh-CN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用图示的方式展示某一领域不同文献之间的关系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。是</a:t>
            </a:r>
            <a:r>
              <a:rPr lang="zh-CN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款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简单易用的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文献</a:t>
            </a:r>
            <a:r>
              <a:rPr lang="zh-CN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调研和分析的利器，对于学位论文开题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等非常</a:t>
            </a:r>
            <a:r>
              <a:rPr lang="zh-CN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有帮助</a:t>
            </a:r>
            <a:r>
              <a:rPr lang="zh-CN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99" y="1093731"/>
            <a:ext cx="2822836" cy="26742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98975" y="1484784"/>
            <a:ext cx="6840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80C4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尤金</a:t>
            </a:r>
            <a:r>
              <a:rPr lang="en-US" altLang="zh-CN" sz="2400" b="1" dirty="0" smtClean="0">
                <a:solidFill>
                  <a:srgbClr val="80C4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sz="2400" b="1" dirty="0" smtClean="0">
                <a:solidFill>
                  <a:srgbClr val="80C4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加菲尔德</a:t>
            </a:r>
            <a:r>
              <a:rPr lang="zh-CN" altLang="en-US" sz="2400" b="1" dirty="0">
                <a:solidFill>
                  <a:srgbClr val="80C4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80C4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1925.9.16</a:t>
            </a:r>
            <a:r>
              <a:rPr lang="en-US" altLang="zh-CN" sz="2400" b="1" dirty="0">
                <a:solidFill>
                  <a:srgbClr val="80C4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400" b="1" dirty="0">
                <a:solidFill>
                  <a:srgbClr val="80C4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2017.2.26</a:t>
            </a:r>
            <a:r>
              <a:rPr lang="zh-CN" altLang="en-US" sz="2400" b="1" dirty="0">
                <a:solidFill>
                  <a:srgbClr val="80C4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srgbClr val="80C4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美国著名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的情报学家和科学计量学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家，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SCI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ISI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创始人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Histcite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软件开发者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07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11365</TotalTime>
  <Words>1264</Words>
  <Application>Microsoft Office PowerPoint</Application>
  <PresentationFormat>自定义</PresentationFormat>
  <Paragraphs>161</Paragraphs>
  <Slides>43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Arial Unicode MS</vt:lpstr>
      <vt:lpstr>宋体</vt:lpstr>
      <vt:lpstr>微软雅黑</vt:lpstr>
      <vt:lpstr>微软雅黑 Light</vt:lpstr>
      <vt:lpstr>Arial</vt:lpstr>
      <vt:lpstr>Calibri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qh</cp:lastModifiedBy>
  <cp:revision>2044</cp:revision>
  <dcterms:modified xsi:type="dcterms:W3CDTF">2018-07-03T14:39:49Z</dcterms:modified>
</cp:coreProperties>
</file>